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20"/>
  </p:notesMasterIdLst>
  <p:sldIdLst>
    <p:sldId id="256" r:id="rId3"/>
    <p:sldId id="268" r:id="rId4"/>
    <p:sldId id="269" r:id="rId5"/>
    <p:sldId id="257" r:id="rId6"/>
    <p:sldId id="267" r:id="rId7"/>
    <p:sldId id="266" r:id="rId8"/>
    <p:sldId id="258" r:id="rId9"/>
    <p:sldId id="262" r:id="rId10"/>
    <p:sldId id="263" r:id="rId11"/>
    <p:sldId id="260" r:id="rId12"/>
    <p:sldId id="265" r:id="rId13"/>
    <p:sldId id="259" r:id="rId14"/>
    <p:sldId id="261" r:id="rId15"/>
    <p:sldId id="264" r:id="rId16"/>
    <p:sldId id="270" r:id="rId17"/>
    <p:sldId id="271" r:id="rId18"/>
    <p:sldId id="27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753BFE-52AD-40C7-98C8-B0A38378E8F6}" v="1050" dt="2019-10-19T23:05:04.156"/>
    <p1510:client id="{992D0753-2D76-4863-A118-3F29A789250A}" v="704" dt="2019-10-19T21:58:41.118"/>
    <p1510:client id="{C7FBD70D-FC3A-48F1-BDD1-39EEA260BA81}" v="792" dt="2019-10-19T23:54:46.7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84" y="42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iagrams/_rels/data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diagrams/_rels/drawing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7DC54885-D56C-44FE-A990-E52C2E34F9C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AU"/>
        </a:p>
      </dgm:t>
    </dgm:pt>
    <dgm:pt modelId="{A1E469A8-3900-4DB6-A57A-3DE0BB9DA57E}">
      <dgm:prSet phldrT="[Text]"/>
      <dgm:spPr>
        <a:solidFill>
          <a:schemeClr val="tx1">
            <a:lumMod val="85000"/>
            <a:lumOff val="15000"/>
          </a:schemeClr>
        </a:solidFill>
      </dgm:spPr>
      <dgm:t>
        <a:bodyPr/>
        <a:lstStyle/>
        <a:p>
          <a:r>
            <a:rPr lang="en-AU"/>
            <a:t>Internal stigma of illness in the background of an athletic results oriented culture (physical and or psychological or both ) </a:t>
          </a:r>
        </a:p>
      </dgm:t>
    </dgm:pt>
    <dgm:pt modelId="{7D533A3C-0DA0-45BD-9682-0D72D263D490}" type="parTrans" cxnId="{E00F078C-EA2D-434E-9D73-351BCD074007}">
      <dgm:prSet/>
      <dgm:spPr/>
      <dgm:t>
        <a:bodyPr/>
        <a:lstStyle/>
        <a:p>
          <a:endParaRPr lang="en-AU"/>
        </a:p>
      </dgm:t>
    </dgm:pt>
    <dgm:pt modelId="{05F2FCD5-B062-4448-A30C-36E38D69651C}" type="sibTrans" cxnId="{E00F078C-EA2D-434E-9D73-351BCD074007}">
      <dgm:prSet/>
      <dgm:spPr/>
      <dgm:t>
        <a:bodyPr/>
        <a:lstStyle/>
        <a:p>
          <a:endParaRPr lang="en-AU"/>
        </a:p>
      </dgm:t>
    </dgm:pt>
    <dgm:pt modelId="{CC575135-AD69-407F-B7D8-9AB676C87D75}">
      <dgm:prSet phldrT="[Text]"/>
      <dgm:spPr>
        <a:solidFill>
          <a:srgbClr val="00B050"/>
        </a:solidFill>
      </dgm:spPr>
      <dgm:t>
        <a:bodyPr/>
        <a:lstStyle/>
        <a:p>
          <a:r>
            <a:rPr lang="en-AU"/>
            <a:t>Increasing media pressure and accountability organisationally and increasing outcry against perceived injustice or inequality </a:t>
          </a:r>
        </a:p>
      </dgm:t>
    </dgm:pt>
    <dgm:pt modelId="{15A1E697-8581-441A-A529-E8FFAB199666}" type="parTrans" cxnId="{6AD8EB75-C589-4047-90C0-352C8E0CF901}">
      <dgm:prSet/>
      <dgm:spPr/>
      <dgm:t>
        <a:bodyPr/>
        <a:lstStyle/>
        <a:p>
          <a:endParaRPr lang="en-AU"/>
        </a:p>
      </dgm:t>
    </dgm:pt>
    <dgm:pt modelId="{75F08A38-01B7-4E7A-8F33-48C520923238}" type="sibTrans" cxnId="{6AD8EB75-C589-4047-90C0-352C8E0CF901}">
      <dgm:prSet/>
      <dgm:spPr/>
      <dgm:t>
        <a:bodyPr/>
        <a:lstStyle/>
        <a:p>
          <a:endParaRPr lang="en-AU"/>
        </a:p>
      </dgm:t>
    </dgm:pt>
    <dgm:pt modelId="{446990B9-666F-43C4-9BD0-5A9335576FD4}">
      <dgm:prSet phldrT="[Text]"/>
      <dgm:spPr>
        <a:solidFill>
          <a:srgbClr val="7030A0"/>
        </a:solidFill>
      </dgm:spPr>
      <dgm:t>
        <a:bodyPr/>
        <a:lstStyle/>
        <a:p>
          <a:r>
            <a:rPr lang="en-AU"/>
            <a:t>Internalised gender views which are misaligned with emotional regulation in a workplace environment </a:t>
          </a:r>
        </a:p>
      </dgm:t>
    </dgm:pt>
    <dgm:pt modelId="{044AE1E7-682F-42B0-8ED9-4D0884EC73C9}" type="parTrans" cxnId="{DDD4C08A-07A1-49A7-B893-7FEDE097D7D6}">
      <dgm:prSet/>
      <dgm:spPr/>
      <dgm:t>
        <a:bodyPr/>
        <a:lstStyle/>
        <a:p>
          <a:endParaRPr lang="en-AU"/>
        </a:p>
      </dgm:t>
    </dgm:pt>
    <dgm:pt modelId="{F00AA7FD-0C89-4B7E-A839-82150034AA5D}" type="sibTrans" cxnId="{DDD4C08A-07A1-49A7-B893-7FEDE097D7D6}">
      <dgm:prSet/>
      <dgm:spPr/>
      <dgm:t>
        <a:bodyPr/>
        <a:lstStyle/>
        <a:p>
          <a:endParaRPr lang="en-AU"/>
        </a:p>
      </dgm:t>
    </dgm:pt>
    <dgm:pt modelId="{D851558C-1BEE-4B9F-89DE-E317471DEB0E}">
      <dgm:prSet phldrT="[Text]"/>
      <dgm:spPr>
        <a:solidFill>
          <a:schemeClr val="accent2">
            <a:lumMod val="50000"/>
          </a:schemeClr>
        </a:solidFill>
      </dgm:spPr>
      <dgm:t>
        <a:bodyPr/>
        <a:lstStyle/>
        <a:p>
          <a:r>
            <a:rPr lang="en-AU"/>
            <a:t>Increased internal pressure around results focused recovery /and systems themselves that can further perpetuate trauma</a:t>
          </a:r>
        </a:p>
      </dgm:t>
    </dgm:pt>
    <dgm:pt modelId="{0590A2A9-ED1B-40DB-8888-3DAA754A3544}" type="parTrans" cxnId="{31215128-1A8F-4B3D-A74D-5AF35D07AF57}">
      <dgm:prSet/>
      <dgm:spPr/>
      <dgm:t>
        <a:bodyPr/>
        <a:lstStyle/>
        <a:p>
          <a:endParaRPr lang="en-AU"/>
        </a:p>
      </dgm:t>
    </dgm:pt>
    <dgm:pt modelId="{70840DC2-93FE-4A96-8A96-A06C6B198170}" type="sibTrans" cxnId="{31215128-1A8F-4B3D-A74D-5AF35D07AF57}">
      <dgm:prSet/>
      <dgm:spPr/>
      <dgm:t>
        <a:bodyPr/>
        <a:lstStyle/>
        <a:p>
          <a:endParaRPr lang="en-AU"/>
        </a:p>
      </dgm:t>
    </dgm:pt>
    <dgm:pt modelId="{CD769A15-85A8-405A-A8BF-3B9DF926884D}">
      <dgm:prSet phldrT="[Text]"/>
      <dgm:spPr/>
      <dgm:t>
        <a:bodyPr/>
        <a:lstStyle/>
        <a:p>
          <a:r>
            <a:rPr lang="en-AU"/>
            <a:t>And all this is before the actual work of recovery</a:t>
          </a:r>
        </a:p>
      </dgm:t>
    </dgm:pt>
    <dgm:pt modelId="{6B0AAA55-5B42-49EC-8CC0-051CE561020C}" type="parTrans" cxnId="{DE4AF74D-7107-45EA-99D6-8B6A187485FB}">
      <dgm:prSet/>
      <dgm:spPr/>
      <dgm:t>
        <a:bodyPr/>
        <a:lstStyle/>
        <a:p>
          <a:endParaRPr lang="en-AU"/>
        </a:p>
      </dgm:t>
    </dgm:pt>
    <dgm:pt modelId="{2046BD89-8970-4EB2-BF14-E9059A343A96}" type="sibTrans" cxnId="{DE4AF74D-7107-45EA-99D6-8B6A187485FB}">
      <dgm:prSet/>
      <dgm:spPr/>
      <dgm:t>
        <a:bodyPr/>
        <a:lstStyle/>
        <a:p>
          <a:endParaRPr lang="en-AU"/>
        </a:p>
      </dgm:t>
    </dgm:pt>
    <dgm:pt modelId="{7DE413AD-76EC-4B1A-BACF-B70026927EE5}" type="pres">
      <dgm:prSet presAssocID="{7DC54885-D56C-44FE-A990-E52C2E34F9C8}" presName="diagram" presStyleCnt="0">
        <dgm:presLayoutVars>
          <dgm:dir/>
          <dgm:resizeHandles val="exact"/>
        </dgm:presLayoutVars>
      </dgm:prSet>
      <dgm:spPr/>
    </dgm:pt>
    <dgm:pt modelId="{8C541A54-79AF-4B52-910E-6C432728ABE6}" type="pres">
      <dgm:prSet presAssocID="{A1E469A8-3900-4DB6-A57A-3DE0BB9DA57E}" presName="node" presStyleLbl="node1" presStyleIdx="0" presStyleCnt="5">
        <dgm:presLayoutVars>
          <dgm:bulletEnabled val="1"/>
        </dgm:presLayoutVars>
      </dgm:prSet>
      <dgm:spPr/>
    </dgm:pt>
    <dgm:pt modelId="{DBE45F6C-D101-4B7F-B7F4-7777A78DA16C}" type="pres">
      <dgm:prSet presAssocID="{05F2FCD5-B062-4448-A30C-36E38D69651C}" presName="sibTrans" presStyleCnt="0"/>
      <dgm:spPr/>
    </dgm:pt>
    <dgm:pt modelId="{710A0715-9BED-48C1-B552-B66DEFC138CE}" type="pres">
      <dgm:prSet presAssocID="{CC575135-AD69-407F-B7D8-9AB676C87D75}" presName="node" presStyleLbl="node1" presStyleIdx="1" presStyleCnt="5">
        <dgm:presLayoutVars>
          <dgm:bulletEnabled val="1"/>
        </dgm:presLayoutVars>
      </dgm:prSet>
      <dgm:spPr/>
    </dgm:pt>
    <dgm:pt modelId="{E890E39D-25F6-4D96-9495-3DC090F2878C}" type="pres">
      <dgm:prSet presAssocID="{75F08A38-01B7-4E7A-8F33-48C520923238}" presName="sibTrans" presStyleCnt="0"/>
      <dgm:spPr/>
    </dgm:pt>
    <dgm:pt modelId="{193A1A0B-261E-40B5-A595-D4B5D56E8A77}" type="pres">
      <dgm:prSet presAssocID="{446990B9-666F-43C4-9BD0-5A9335576FD4}" presName="node" presStyleLbl="node1" presStyleIdx="2" presStyleCnt="5">
        <dgm:presLayoutVars>
          <dgm:bulletEnabled val="1"/>
        </dgm:presLayoutVars>
      </dgm:prSet>
      <dgm:spPr/>
    </dgm:pt>
    <dgm:pt modelId="{87E1D629-D22D-4710-A481-121839846890}" type="pres">
      <dgm:prSet presAssocID="{F00AA7FD-0C89-4B7E-A839-82150034AA5D}" presName="sibTrans" presStyleCnt="0"/>
      <dgm:spPr/>
    </dgm:pt>
    <dgm:pt modelId="{594A1FF5-4A74-4C7B-8FD7-348F27D07AC6}" type="pres">
      <dgm:prSet presAssocID="{D851558C-1BEE-4B9F-89DE-E317471DEB0E}" presName="node" presStyleLbl="node1" presStyleIdx="3" presStyleCnt="5" custLinFactNeighborX="-4863" custLinFactNeighborY="-450">
        <dgm:presLayoutVars>
          <dgm:bulletEnabled val="1"/>
        </dgm:presLayoutVars>
      </dgm:prSet>
      <dgm:spPr/>
    </dgm:pt>
    <dgm:pt modelId="{7A8791F4-3555-4E58-BA48-851EA96ED3F5}" type="pres">
      <dgm:prSet presAssocID="{70840DC2-93FE-4A96-8A96-A06C6B198170}" presName="sibTrans" presStyleCnt="0"/>
      <dgm:spPr/>
    </dgm:pt>
    <dgm:pt modelId="{5C986A2B-59F1-4164-9ACF-70E9DE3AAD53}" type="pres">
      <dgm:prSet presAssocID="{CD769A15-85A8-405A-A8BF-3B9DF926884D}" presName="node" presStyleLbl="node1" presStyleIdx="4" presStyleCnt="5">
        <dgm:presLayoutVars>
          <dgm:bulletEnabled val="1"/>
        </dgm:presLayoutVars>
      </dgm:prSet>
      <dgm:spPr/>
    </dgm:pt>
  </dgm:ptLst>
  <dgm:cxnLst>
    <dgm:cxn modelId="{E3C2DB0A-4D6E-4CCE-9AE7-FA6B5BC11615}" type="presOf" srcId="{CC575135-AD69-407F-B7D8-9AB676C87D75}" destId="{710A0715-9BED-48C1-B552-B66DEFC138CE}" srcOrd="0" destOrd="0" presId="urn:microsoft.com/office/officeart/2005/8/layout/default"/>
    <dgm:cxn modelId="{C78A6E12-2215-44FA-9C24-F875AB4C1318}" type="presOf" srcId="{A1E469A8-3900-4DB6-A57A-3DE0BB9DA57E}" destId="{8C541A54-79AF-4B52-910E-6C432728ABE6}" srcOrd="0" destOrd="0" presId="urn:microsoft.com/office/officeart/2005/8/layout/default"/>
    <dgm:cxn modelId="{0A557522-9BB9-43F3-9B01-A7C1C6FD5A79}" type="presOf" srcId="{7DC54885-D56C-44FE-A990-E52C2E34F9C8}" destId="{7DE413AD-76EC-4B1A-BACF-B70026927EE5}" srcOrd="0" destOrd="0" presId="urn:microsoft.com/office/officeart/2005/8/layout/default"/>
    <dgm:cxn modelId="{31215128-1A8F-4B3D-A74D-5AF35D07AF57}" srcId="{7DC54885-D56C-44FE-A990-E52C2E34F9C8}" destId="{D851558C-1BEE-4B9F-89DE-E317471DEB0E}" srcOrd="3" destOrd="0" parTransId="{0590A2A9-ED1B-40DB-8888-3DAA754A3544}" sibTransId="{70840DC2-93FE-4A96-8A96-A06C6B198170}"/>
    <dgm:cxn modelId="{1B7C274D-C683-43F6-A1F0-25F897632A17}" type="presOf" srcId="{446990B9-666F-43C4-9BD0-5A9335576FD4}" destId="{193A1A0B-261E-40B5-A595-D4B5D56E8A77}" srcOrd="0" destOrd="0" presId="urn:microsoft.com/office/officeart/2005/8/layout/default"/>
    <dgm:cxn modelId="{DE4AF74D-7107-45EA-99D6-8B6A187485FB}" srcId="{7DC54885-D56C-44FE-A990-E52C2E34F9C8}" destId="{CD769A15-85A8-405A-A8BF-3B9DF926884D}" srcOrd="4" destOrd="0" parTransId="{6B0AAA55-5B42-49EC-8CC0-051CE561020C}" sibTransId="{2046BD89-8970-4EB2-BF14-E9059A343A96}"/>
    <dgm:cxn modelId="{1B9CF06F-B2CA-41E0-8DBE-9153F06B7974}" type="presOf" srcId="{CD769A15-85A8-405A-A8BF-3B9DF926884D}" destId="{5C986A2B-59F1-4164-9ACF-70E9DE3AAD53}" srcOrd="0" destOrd="0" presId="urn:microsoft.com/office/officeart/2005/8/layout/default"/>
    <dgm:cxn modelId="{6AD8EB75-C589-4047-90C0-352C8E0CF901}" srcId="{7DC54885-D56C-44FE-A990-E52C2E34F9C8}" destId="{CC575135-AD69-407F-B7D8-9AB676C87D75}" srcOrd="1" destOrd="0" parTransId="{15A1E697-8581-441A-A529-E8FFAB199666}" sibTransId="{75F08A38-01B7-4E7A-8F33-48C520923238}"/>
    <dgm:cxn modelId="{DDD4C08A-07A1-49A7-B893-7FEDE097D7D6}" srcId="{7DC54885-D56C-44FE-A990-E52C2E34F9C8}" destId="{446990B9-666F-43C4-9BD0-5A9335576FD4}" srcOrd="2" destOrd="0" parTransId="{044AE1E7-682F-42B0-8ED9-4D0884EC73C9}" sibTransId="{F00AA7FD-0C89-4B7E-A839-82150034AA5D}"/>
    <dgm:cxn modelId="{E00F078C-EA2D-434E-9D73-351BCD074007}" srcId="{7DC54885-D56C-44FE-A990-E52C2E34F9C8}" destId="{A1E469A8-3900-4DB6-A57A-3DE0BB9DA57E}" srcOrd="0" destOrd="0" parTransId="{7D533A3C-0DA0-45BD-9682-0D72D263D490}" sibTransId="{05F2FCD5-B062-4448-A30C-36E38D69651C}"/>
    <dgm:cxn modelId="{9A6E3CF4-70A2-4E38-AD57-9CCB068BD2D5}" type="presOf" srcId="{D851558C-1BEE-4B9F-89DE-E317471DEB0E}" destId="{594A1FF5-4A74-4C7B-8FD7-348F27D07AC6}" srcOrd="0" destOrd="0" presId="urn:microsoft.com/office/officeart/2005/8/layout/default"/>
    <dgm:cxn modelId="{D8BFAF7D-9899-4BD5-B35A-6E385C50BF5E}" type="presParOf" srcId="{7DE413AD-76EC-4B1A-BACF-B70026927EE5}" destId="{8C541A54-79AF-4B52-910E-6C432728ABE6}" srcOrd="0" destOrd="0" presId="urn:microsoft.com/office/officeart/2005/8/layout/default"/>
    <dgm:cxn modelId="{043B958D-9D2E-4277-B873-5B73B49CACF0}" type="presParOf" srcId="{7DE413AD-76EC-4B1A-BACF-B70026927EE5}" destId="{DBE45F6C-D101-4B7F-B7F4-7777A78DA16C}" srcOrd="1" destOrd="0" presId="urn:microsoft.com/office/officeart/2005/8/layout/default"/>
    <dgm:cxn modelId="{657AC4EE-3B05-4131-89E9-7C942CEAF606}" type="presParOf" srcId="{7DE413AD-76EC-4B1A-BACF-B70026927EE5}" destId="{710A0715-9BED-48C1-B552-B66DEFC138CE}" srcOrd="2" destOrd="0" presId="urn:microsoft.com/office/officeart/2005/8/layout/default"/>
    <dgm:cxn modelId="{DDDD891D-5CDB-43CC-94B2-242C817F3405}" type="presParOf" srcId="{7DE413AD-76EC-4B1A-BACF-B70026927EE5}" destId="{E890E39D-25F6-4D96-9495-3DC090F2878C}" srcOrd="3" destOrd="0" presId="urn:microsoft.com/office/officeart/2005/8/layout/default"/>
    <dgm:cxn modelId="{FAB54613-C955-46D5-9D04-E2F672891156}" type="presParOf" srcId="{7DE413AD-76EC-4B1A-BACF-B70026927EE5}" destId="{193A1A0B-261E-40B5-A595-D4B5D56E8A77}" srcOrd="4" destOrd="0" presId="urn:microsoft.com/office/officeart/2005/8/layout/default"/>
    <dgm:cxn modelId="{7F6D9219-5D44-4E36-8FCC-14AE0A887A0A}" type="presParOf" srcId="{7DE413AD-76EC-4B1A-BACF-B70026927EE5}" destId="{87E1D629-D22D-4710-A481-121839846890}" srcOrd="5" destOrd="0" presId="urn:microsoft.com/office/officeart/2005/8/layout/default"/>
    <dgm:cxn modelId="{B905D58A-412E-4756-8979-62644835750B}" type="presParOf" srcId="{7DE413AD-76EC-4B1A-BACF-B70026927EE5}" destId="{594A1FF5-4A74-4C7B-8FD7-348F27D07AC6}" srcOrd="6" destOrd="0" presId="urn:microsoft.com/office/officeart/2005/8/layout/default"/>
    <dgm:cxn modelId="{6508F212-E065-4D85-9B67-F2DF2987C8EE}" type="presParOf" srcId="{7DE413AD-76EC-4B1A-BACF-B70026927EE5}" destId="{7A8791F4-3555-4E58-BA48-851EA96ED3F5}" srcOrd="7" destOrd="0" presId="urn:microsoft.com/office/officeart/2005/8/layout/default"/>
    <dgm:cxn modelId="{A076037D-44CA-43D7-98FA-3687D5DF056B}" type="presParOf" srcId="{7DE413AD-76EC-4B1A-BACF-B70026927EE5}" destId="{5C986A2B-59F1-4164-9ACF-70E9DE3AAD53}"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855873-D231-4AF7-8E27-C3C166C4C040}" type="doc">
      <dgm:prSet loTypeId="urn:microsoft.com/office/officeart/2008/layout/LinedList" loCatId="list" qsTypeId="urn:microsoft.com/office/officeart/2005/8/quickstyle/simple4" qsCatId="simple" csTypeId="urn:microsoft.com/office/officeart/2005/8/colors/accent2_2" csCatId="accent2"/>
      <dgm:spPr/>
      <dgm:t>
        <a:bodyPr/>
        <a:lstStyle/>
        <a:p>
          <a:endParaRPr lang="en-US"/>
        </a:p>
      </dgm:t>
    </dgm:pt>
    <dgm:pt modelId="{C91782D3-FEB8-4334-B99E-C9E909802102}">
      <dgm:prSet/>
      <dgm:spPr/>
      <dgm:t>
        <a:bodyPr/>
        <a:lstStyle/>
        <a:p>
          <a:r>
            <a:rPr lang="en-AU"/>
            <a:t>Where core therapy training and implementation (CBT, ACT, DBT, EMDR) is placed inside the wider quest for individual identity work is an interesting question and one that is largely governed by the individual and therapists working alongside the client</a:t>
          </a:r>
          <a:endParaRPr lang="en-US"/>
        </a:p>
      </dgm:t>
    </dgm:pt>
    <dgm:pt modelId="{BDE5E821-9C10-48DB-B8B3-662A6EC126DE}" type="parTrans" cxnId="{35D60813-6B92-4F1B-9AFB-CA5691912606}">
      <dgm:prSet/>
      <dgm:spPr/>
      <dgm:t>
        <a:bodyPr/>
        <a:lstStyle/>
        <a:p>
          <a:endParaRPr lang="en-US"/>
        </a:p>
      </dgm:t>
    </dgm:pt>
    <dgm:pt modelId="{54985562-29A1-4D4F-969F-5C65465487F4}" type="sibTrans" cxnId="{35D60813-6B92-4F1B-9AFB-CA5691912606}">
      <dgm:prSet/>
      <dgm:spPr/>
      <dgm:t>
        <a:bodyPr/>
        <a:lstStyle/>
        <a:p>
          <a:endParaRPr lang="en-US"/>
        </a:p>
      </dgm:t>
    </dgm:pt>
    <dgm:pt modelId="{D901A169-0295-4E8E-9828-B81970A9867D}">
      <dgm:prSet/>
      <dgm:spPr/>
      <dgm:t>
        <a:bodyPr/>
        <a:lstStyle/>
        <a:p>
          <a:pPr rtl="0"/>
          <a:r>
            <a:rPr lang="en-AU"/>
            <a:t>Other practicalities (managing chronic pain, injuries and fatigue or systemic </a:t>
          </a:r>
          <a:r>
            <a:rPr lang="en-AU">
              <a:latin typeface="Calibri Light" panose="020F0302020204030204"/>
            </a:rPr>
            <a:t>medical and or financial oppression</a:t>
          </a:r>
          <a:r>
            <a:rPr lang="en-AU"/>
            <a:t>) can wreak havoc with some individuals experience of a therapeutic quest and for some a strict adherence can be very difficult and medicalising.</a:t>
          </a:r>
          <a:r>
            <a:rPr lang="en-AU">
              <a:latin typeface="Calibri Light" panose="020F0302020204030204"/>
            </a:rPr>
            <a:t> </a:t>
          </a:r>
          <a:endParaRPr lang="en-US"/>
        </a:p>
      </dgm:t>
    </dgm:pt>
    <dgm:pt modelId="{DBE1485E-2205-411F-A22C-F96653F44DC0}" type="parTrans" cxnId="{51E4E5A6-C393-4A9C-B9D3-0C0658558935}">
      <dgm:prSet/>
      <dgm:spPr/>
      <dgm:t>
        <a:bodyPr/>
        <a:lstStyle/>
        <a:p>
          <a:endParaRPr lang="en-US"/>
        </a:p>
      </dgm:t>
    </dgm:pt>
    <dgm:pt modelId="{C5F2E46B-A24A-4667-8D52-84ACE3F1F107}" type="sibTrans" cxnId="{51E4E5A6-C393-4A9C-B9D3-0C0658558935}">
      <dgm:prSet/>
      <dgm:spPr/>
      <dgm:t>
        <a:bodyPr/>
        <a:lstStyle/>
        <a:p>
          <a:endParaRPr lang="en-US"/>
        </a:p>
      </dgm:t>
    </dgm:pt>
    <dgm:pt modelId="{F1532420-2A20-4E97-953E-6B8234562EA3}" type="pres">
      <dgm:prSet presAssocID="{8E855873-D231-4AF7-8E27-C3C166C4C040}" presName="vert0" presStyleCnt="0">
        <dgm:presLayoutVars>
          <dgm:dir/>
          <dgm:animOne val="branch"/>
          <dgm:animLvl val="lvl"/>
        </dgm:presLayoutVars>
      </dgm:prSet>
      <dgm:spPr/>
    </dgm:pt>
    <dgm:pt modelId="{B6780620-E56D-473B-9431-6BAFE0B93E61}" type="pres">
      <dgm:prSet presAssocID="{C91782D3-FEB8-4334-B99E-C9E909802102}" presName="thickLine" presStyleLbl="alignNode1" presStyleIdx="0" presStyleCnt="2"/>
      <dgm:spPr/>
    </dgm:pt>
    <dgm:pt modelId="{317C1B57-FB16-4115-9EDC-52CB7C552FA5}" type="pres">
      <dgm:prSet presAssocID="{C91782D3-FEB8-4334-B99E-C9E909802102}" presName="horz1" presStyleCnt="0"/>
      <dgm:spPr/>
    </dgm:pt>
    <dgm:pt modelId="{CD7ACF9D-D4AC-4730-ACE6-4749FA73BCC5}" type="pres">
      <dgm:prSet presAssocID="{C91782D3-FEB8-4334-B99E-C9E909802102}" presName="tx1" presStyleLbl="revTx" presStyleIdx="0" presStyleCnt="2"/>
      <dgm:spPr/>
    </dgm:pt>
    <dgm:pt modelId="{3FEEF07E-F3F9-4623-A677-197568576C8A}" type="pres">
      <dgm:prSet presAssocID="{C91782D3-FEB8-4334-B99E-C9E909802102}" presName="vert1" presStyleCnt="0"/>
      <dgm:spPr/>
    </dgm:pt>
    <dgm:pt modelId="{F87D3153-13E3-4E9E-90AB-B822D68A6DD1}" type="pres">
      <dgm:prSet presAssocID="{D901A169-0295-4E8E-9828-B81970A9867D}" presName="thickLine" presStyleLbl="alignNode1" presStyleIdx="1" presStyleCnt="2"/>
      <dgm:spPr/>
    </dgm:pt>
    <dgm:pt modelId="{162E4243-2DF2-4A22-9C29-0393BE0C6147}" type="pres">
      <dgm:prSet presAssocID="{D901A169-0295-4E8E-9828-B81970A9867D}" presName="horz1" presStyleCnt="0"/>
      <dgm:spPr/>
    </dgm:pt>
    <dgm:pt modelId="{75B3EAB4-89F9-4E95-8280-CC65AEF2F15E}" type="pres">
      <dgm:prSet presAssocID="{D901A169-0295-4E8E-9828-B81970A9867D}" presName="tx1" presStyleLbl="revTx" presStyleIdx="1" presStyleCnt="2"/>
      <dgm:spPr/>
    </dgm:pt>
    <dgm:pt modelId="{FF86D7FF-3119-48BB-8600-4FBDEAC35EE3}" type="pres">
      <dgm:prSet presAssocID="{D901A169-0295-4E8E-9828-B81970A9867D}" presName="vert1" presStyleCnt="0"/>
      <dgm:spPr/>
    </dgm:pt>
  </dgm:ptLst>
  <dgm:cxnLst>
    <dgm:cxn modelId="{35D60813-6B92-4F1B-9AFB-CA5691912606}" srcId="{8E855873-D231-4AF7-8E27-C3C166C4C040}" destId="{C91782D3-FEB8-4334-B99E-C9E909802102}" srcOrd="0" destOrd="0" parTransId="{BDE5E821-9C10-48DB-B8B3-662A6EC126DE}" sibTransId="{54985562-29A1-4D4F-969F-5C65465487F4}"/>
    <dgm:cxn modelId="{96C76817-0342-4803-A939-E1B699C4D53E}" type="presOf" srcId="{C91782D3-FEB8-4334-B99E-C9E909802102}" destId="{CD7ACF9D-D4AC-4730-ACE6-4749FA73BCC5}" srcOrd="0" destOrd="0" presId="urn:microsoft.com/office/officeart/2008/layout/LinedList"/>
    <dgm:cxn modelId="{9C1B4B59-93BF-404B-B448-466AF39F5869}" type="presOf" srcId="{D901A169-0295-4E8E-9828-B81970A9867D}" destId="{75B3EAB4-89F9-4E95-8280-CC65AEF2F15E}" srcOrd="0" destOrd="0" presId="urn:microsoft.com/office/officeart/2008/layout/LinedList"/>
    <dgm:cxn modelId="{F3C26796-6703-45D6-AEE9-5376B3FEFD17}" type="presOf" srcId="{8E855873-D231-4AF7-8E27-C3C166C4C040}" destId="{F1532420-2A20-4E97-953E-6B8234562EA3}" srcOrd="0" destOrd="0" presId="urn:microsoft.com/office/officeart/2008/layout/LinedList"/>
    <dgm:cxn modelId="{51E4E5A6-C393-4A9C-B9D3-0C0658558935}" srcId="{8E855873-D231-4AF7-8E27-C3C166C4C040}" destId="{D901A169-0295-4E8E-9828-B81970A9867D}" srcOrd="1" destOrd="0" parTransId="{DBE1485E-2205-411F-A22C-F96653F44DC0}" sibTransId="{C5F2E46B-A24A-4667-8D52-84ACE3F1F107}"/>
    <dgm:cxn modelId="{17651538-88B1-48B6-8937-161505EE6032}" type="presParOf" srcId="{F1532420-2A20-4E97-953E-6B8234562EA3}" destId="{B6780620-E56D-473B-9431-6BAFE0B93E61}" srcOrd="0" destOrd="0" presId="urn:microsoft.com/office/officeart/2008/layout/LinedList"/>
    <dgm:cxn modelId="{95E9F62E-D3DB-4F1F-B070-923A185F3D6E}" type="presParOf" srcId="{F1532420-2A20-4E97-953E-6B8234562EA3}" destId="{317C1B57-FB16-4115-9EDC-52CB7C552FA5}" srcOrd="1" destOrd="0" presId="urn:microsoft.com/office/officeart/2008/layout/LinedList"/>
    <dgm:cxn modelId="{4B57AAC7-5645-4C10-A280-53D475BA4484}" type="presParOf" srcId="{317C1B57-FB16-4115-9EDC-52CB7C552FA5}" destId="{CD7ACF9D-D4AC-4730-ACE6-4749FA73BCC5}" srcOrd="0" destOrd="0" presId="urn:microsoft.com/office/officeart/2008/layout/LinedList"/>
    <dgm:cxn modelId="{DA900A90-8E7B-425B-826E-41827E83F363}" type="presParOf" srcId="{317C1B57-FB16-4115-9EDC-52CB7C552FA5}" destId="{3FEEF07E-F3F9-4623-A677-197568576C8A}" srcOrd="1" destOrd="0" presId="urn:microsoft.com/office/officeart/2008/layout/LinedList"/>
    <dgm:cxn modelId="{30DD02BF-B6F5-4492-A3D7-DB387905647A}" type="presParOf" srcId="{F1532420-2A20-4E97-953E-6B8234562EA3}" destId="{F87D3153-13E3-4E9E-90AB-B822D68A6DD1}" srcOrd="2" destOrd="0" presId="urn:microsoft.com/office/officeart/2008/layout/LinedList"/>
    <dgm:cxn modelId="{99E4B5AD-CC81-4C0A-854D-6F2CF3CC7419}" type="presParOf" srcId="{F1532420-2A20-4E97-953E-6B8234562EA3}" destId="{162E4243-2DF2-4A22-9C29-0393BE0C6147}" srcOrd="3" destOrd="0" presId="urn:microsoft.com/office/officeart/2008/layout/LinedList"/>
    <dgm:cxn modelId="{5D52B9F0-33E7-41C8-BE78-04FC2F230DE4}" type="presParOf" srcId="{162E4243-2DF2-4A22-9C29-0393BE0C6147}" destId="{75B3EAB4-89F9-4E95-8280-CC65AEF2F15E}" srcOrd="0" destOrd="0" presId="urn:microsoft.com/office/officeart/2008/layout/LinedList"/>
    <dgm:cxn modelId="{DD6128E6-D568-46FF-AC61-5ADAA90E4D3A}" type="presParOf" srcId="{162E4243-2DF2-4A22-9C29-0393BE0C6147}" destId="{FF86D7FF-3119-48BB-8600-4FBDEAC35EE3}"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4FCA8A-C6FD-4901-9E6A-F8B3C733903A}"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en-US"/>
        </a:p>
      </dgm:t>
    </dgm:pt>
    <dgm:pt modelId="{D3352D58-8F26-4DF6-952E-BB848110C4AF}">
      <dgm:prSet/>
      <dgm:spPr/>
      <dgm:t>
        <a:bodyPr/>
        <a:lstStyle/>
        <a:p>
          <a:r>
            <a:rPr lang="en-AU">
              <a:latin typeface="Calibri Light" panose="020F0302020204030204"/>
            </a:rPr>
            <a:t> </a:t>
          </a:r>
          <a:r>
            <a:rPr lang="en-AU"/>
            <a:t>“It only feels crazy until it doesn’t”</a:t>
          </a:r>
          <a:endParaRPr lang="en-US"/>
        </a:p>
      </dgm:t>
    </dgm:pt>
    <dgm:pt modelId="{AF9E971D-410C-49BE-9218-A7B1B48DBD48}" type="parTrans" cxnId="{121BD651-C455-43CC-8669-AEB6D37009B4}">
      <dgm:prSet/>
      <dgm:spPr/>
      <dgm:t>
        <a:bodyPr/>
        <a:lstStyle/>
        <a:p>
          <a:endParaRPr lang="en-US"/>
        </a:p>
      </dgm:t>
    </dgm:pt>
    <dgm:pt modelId="{AF4860B7-CC53-4EAB-AA72-02BAD04A1CD4}" type="sibTrans" cxnId="{121BD651-C455-43CC-8669-AEB6D37009B4}">
      <dgm:prSet/>
      <dgm:spPr/>
      <dgm:t>
        <a:bodyPr/>
        <a:lstStyle/>
        <a:p>
          <a:endParaRPr lang="en-US"/>
        </a:p>
      </dgm:t>
    </dgm:pt>
    <dgm:pt modelId="{FB2FA8E7-1A83-4383-BABC-FE8744C545A0}">
      <dgm:prSet phldr="0"/>
      <dgm:spPr/>
      <dgm:t>
        <a:bodyPr/>
        <a:lstStyle/>
        <a:p>
          <a:r>
            <a:rPr lang="en-AU">
              <a:latin typeface="Calibri Light" panose="020F0302020204030204"/>
            </a:rPr>
            <a:t>What </a:t>
          </a:r>
          <a:r>
            <a:rPr lang="en-AU" b="0" i="0" u="none" strike="noStrike" cap="none" baseline="0" noProof="0">
              <a:latin typeface="Calibri Light"/>
              <a:cs typeface="Calibri Light"/>
            </a:rPr>
            <a:t>works</a:t>
          </a:r>
          <a:r>
            <a:rPr lang="en-AU">
              <a:latin typeface="Calibri Light" panose="020F0302020204030204"/>
            </a:rPr>
            <a:t> about</a:t>
          </a:r>
          <a:r>
            <a:rPr lang="en-AU" b="0" i="0" u="none" strike="noStrike" cap="none" baseline="0" noProof="0">
              <a:latin typeface="Calibri Light"/>
              <a:cs typeface="Calibri Light"/>
            </a:rPr>
            <a:t> the</a:t>
          </a:r>
          <a:r>
            <a:rPr lang="en-AU">
              <a:latin typeface="Calibri Light" panose="020F0302020204030204"/>
            </a:rPr>
            <a:t> trauma </a:t>
          </a:r>
          <a:r>
            <a:rPr lang="en-AU" b="0" i="0" u="none" strike="noStrike" cap="none" baseline="0" noProof="0">
              <a:latin typeface="Calibri Light"/>
              <a:cs typeface="Calibri Light"/>
            </a:rPr>
            <a:t>response</a:t>
          </a:r>
          <a:r>
            <a:rPr lang="en-AU">
              <a:latin typeface="Calibri Light" panose="020F0302020204030204"/>
            </a:rPr>
            <a:t> </a:t>
          </a:r>
        </a:p>
      </dgm:t>
    </dgm:pt>
    <dgm:pt modelId="{C3EE7A84-C6D0-4CFF-AA05-FB8941A74DD4}" type="parTrans" cxnId="{5F588AEE-32BA-48C3-A461-F0F7036E3E1E}">
      <dgm:prSet/>
      <dgm:spPr/>
    </dgm:pt>
    <dgm:pt modelId="{5016AB7C-8120-47B1-A572-3F32302100BD}" type="sibTrans" cxnId="{5F588AEE-32BA-48C3-A461-F0F7036E3E1E}">
      <dgm:prSet/>
      <dgm:spPr/>
    </dgm:pt>
    <dgm:pt modelId="{4D893CA2-7E24-43D4-9A3D-98599A334037}">
      <dgm:prSet phldr="0"/>
      <dgm:spPr/>
      <dgm:t>
        <a:bodyPr/>
        <a:lstStyle/>
        <a:p>
          <a:pPr rtl="0"/>
          <a:r>
            <a:rPr lang="en-AU">
              <a:latin typeface="Calibri Light" panose="020F0302020204030204"/>
            </a:rPr>
            <a:t>Reliance on the medical model for discussion of trauma </a:t>
          </a:r>
        </a:p>
      </dgm:t>
    </dgm:pt>
    <dgm:pt modelId="{687AE672-8B2B-4F92-9EA9-FCC975B46301}" type="parTrans" cxnId="{3F2CEF4E-3E05-4C96-8333-84E338680449}">
      <dgm:prSet/>
      <dgm:spPr/>
    </dgm:pt>
    <dgm:pt modelId="{7ECEAFD5-2A30-486F-822D-3AB201D27D09}" type="sibTrans" cxnId="{3F2CEF4E-3E05-4C96-8333-84E338680449}">
      <dgm:prSet/>
      <dgm:spPr/>
    </dgm:pt>
    <dgm:pt modelId="{AD311ECD-E398-49AA-910F-1309ADC41B38}" type="pres">
      <dgm:prSet presAssocID="{A64FCA8A-C6FD-4901-9E6A-F8B3C733903A}" presName="Name0" presStyleCnt="0">
        <dgm:presLayoutVars>
          <dgm:dir/>
          <dgm:animLvl val="lvl"/>
          <dgm:resizeHandles val="exact"/>
        </dgm:presLayoutVars>
      </dgm:prSet>
      <dgm:spPr/>
    </dgm:pt>
    <dgm:pt modelId="{392FF954-8059-4EFE-BFDE-649C46CE8160}" type="pres">
      <dgm:prSet presAssocID="{FB2FA8E7-1A83-4383-BABC-FE8744C545A0}" presName="linNode" presStyleCnt="0"/>
      <dgm:spPr/>
    </dgm:pt>
    <dgm:pt modelId="{F6092D1F-CE9B-44B1-B219-56600B53C9B1}" type="pres">
      <dgm:prSet presAssocID="{FB2FA8E7-1A83-4383-BABC-FE8744C545A0}" presName="parentText" presStyleLbl="node1" presStyleIdx="0" presStyleCnt="3">
        <dgm:presLayoutVars>
          <dgm:chMax val="1"/>
          <dgm:bulletEnabled val="1"/>
        </dgm:presLayoutVars>
      </dgm:prSet>
      <dgm:spPr/>
    </dgm:pt>
    <dgm:pt modelId="{BD834F0B-D18B-4EF7-90AD-E7B7AABD68D6}" type="pres">
      <dgm:prSet presAssocID="{5016AB7C-8120-47B1-A572-3F32302100BD}" presName="sp" presStyleCnt="0"/>
      <dgm:spPr/>
    </dgm:pt>
    <dgm:pt modelId="{BCF117BA-9523-40BE-A7E9-C4A3CDD72FCC}" type="pres">
      <dgm:prSet presAssocID="{4D893CA2-7E24-43D4-9A3D-98599A334037}" presName="linNode" presStyleCnt="0"/>
      <dgm:spPr/>
    </dgm:pt>
    <dgm:pt modelId="{471EB5F5-6704-459E-9272-26F4E1FC13E9}" type="pres">
      <dgm:prSet presAssocID="{4D893CA2-7E24-43D4-9A3D-98599A334037}" presName="parentText" presStyleLbl="node1" presStyleIdx="1" presStyleCnt="3">
        <dgm:presLayoutVars>
          <dgm:chMax val="1"/>
          <dgm:bulletEnabled val="1"/>
        </dgm:presLayoutVars>
      </dgm:prSet>
      <dgm:spPr/>
    </dgm:pt>
    <dgm:pt modelId="{A98F07DE-6B20-4EC5-8E03-DD5C23424649}" type="pres">
      <dgm:prSet presAssocID="{7ECEAFD5-2A30-486F-822D-3AB201D27D09}" presName="sp" presStyleCnt="0"/>
      <dgm:spPr/>
    </dgm:pt>
    <dgm:pt modelId="{DA6C18A9-BAD8-4C26-925E-145E65BA2938}" type="pres">
      <dgm:prSet presAssocID="{D3352D58-8F26-4DF6-952E-BB848110C4AF}" presName="linNode" presStyleCnt="0"/>
      <dgm:spPr/>
    </dgm:pt>
    <dgm:pt modelId="{C0EA837B-3919-485C-8A63-C8FC2EE4290E}" type="pres">
      <dgm:prSet presAssocID="{D3352D58-8F26-4DF6-952E-BB848110C4AF}" presName="parentText" presStyleLbl="node1" presStyleIdx="2" presStyleCnt="3">
        <dgm:presLayoutVars>
          <dgm:chMax val="1"/>
          <dgm:bulletEnabled val="1"/>
        </dgm:presLayoutVars>
      </dgm:prSet>
      <dgm:spPr/>
    </dgm:pt>
  </dgm:ptLst>
  <dgm:cxnLst>
    <dgm:cxn modelId="{3F2CEF4E-3E05-4C96-8333-84E338680449}" srcId="{A64FCA8A-C6FD-4901-9E6A-F8B3C733903A}" destId="{4D893CA2-7E24-43D4-9A3D-98599A334037}" srcOrd="1" destOrd="0" parTransId="{687AE672-8B2B-4F92-9EA9-FCC975B46301}" sibTransId="{7ECEAFD5-2A30-486F-822D-3AB201D27D09}"/>
    <dgm:cxn modelId="{121BD651-C455-43CC-8669-AEB6D37009B4}" srcId="{A64FCA8A-C6FD-4901-9E6A-F8B3C733903A}" destId="{D3352D58-8F26-4DF6-952E-BB848110C4AF}" srcOrd="2" destOrd="0" parTransId="{AF9E971D-410C-49BE-9218-A7B1B48DBD48}" sibTransId="{AF4860B7-CC53-4EAB-AA72-02BAD04A1CD4}"/>
    <dgm:cxn modelId="{4ED328A9-B442-4A1E-8883-76B8A019B050}" type="presOf" srcId="{A64FCA8A-C6FD-4901-9E6A-F8B3C733903A}" destId="{AD311ECD-E398-49AA-910F-1309ADC41B38}" srcOrd="0" destOrd="0" presId="urn:microsoft.com/office/officeart/2005/8/layout/vList5"/>
    <dgm:cxn modelId="{29421FD6-F607-4627-8019-F41CF59C4E3F}" type="presOf" srcId="{4D893CA2-7E24-43D4-9A3D-98599A334037}" destId="{471EB5F5-6704-459E-9272-26F4E1FC13E9}" srcOrd="0" destOrd="0" presId="urn:microsoft.com/office/officeart/2005/8/layout/vList5"/>
    <dgm:cxn modelId="{495C4CE6-67B4-458A-B72F-E978B85A5711}" type="presOf" srcId="{D3352D58-8F26-4DF6-952E-BB848110C4AF}" destId="{C0EA837B-3919-485C-8A63-C8FC2EE4290E}" srcOrd="0" destOrd="0" presId="urn:microsoft.com/office/officeart/2005/8/layout/vList5"/>
    <dgm:cxn modelId="{5F588AEE-32BA-48C3-A461-F0F7036E3E1E}" srcId="{A64FCA8A-C6FD-4901-9E6A-F8B3C733903A}" destId="{FB2FA8E7-1A83-4383-BABC-FE8744C545A0}" srcOrd="0" destOrd="0" parTransId="{C3EE7A84-C6D0-4CFF-AA05-FB8941A74DD4}" sibTransId="{5016AB7C-8120-47B1-A572-3F32302100BD}"/>
    <dgm:cxn modelId="{4666CBF3-EF43-4414-93B2-EA1C8048537A}" type="presOf" srcId="{FB2FA8E7-1A83-4383-BABC-FE8744C545A0}" destId="{F6092D1F-CE9B-44B1-B219-56600B53C9B1}" srcOrd="0" destOrd="0" presId="urn:microsoft.com/office/officeart/2005/8/layout/vList5"/>
    <dgm:cxn modelId="{225B288A-C532-44EE-AFB9-2B71A2B6DF96}" type="presParOf" srcId="{AD311ECD-E398-49AA-910F-1309ADC41B38}" destId="{392FF954-8059-4EFE-BFDE-649C46CE8160}" srcOrd="0" destOrd="0" presId="urn:microsoft.com/office/officeart/2005/8/layout/vList5"/>
    <dgm:cxn modelId="{B9612AB9-7393-4BF4-91E7-5CCA11D9E8D9}" type="presParOf" srcId="{392FF954-8059-4EFE-BFDE-649C46CE8160}" destId="{F6092D1F-CE9B-44B1-B219-56600B53C9B1}" srcOrd="0" destOrd="0" presId="urn:microsoft.com/office/officeart/2005/8/layout/vList5"/>
    <dgm:cxn modelId="{EA7F33F6-E77E-4B5D-B1A0-9968D2532491}" type="presParOf" srcId="{AD311ECD-E398-49AA-910F-1309ADC41B38}" destId="{BD834F0B-D18B-4EF7-90AD-E7B7AABD68D6}" srcOrd="1" destOrd="0" presId="urn:microsoft.com/office/officeart/2005/8/layout/vList5"/>
    <dgm:cxn modelId="{AB5A63D3-03B7-475A-BCAC-0A6AE76CB3A4}" type="presParOf" srcId="{AD311ECD-E398-49AA-910F-1309ADC41B38}" destId="{BCF117BA-9523-40BE-A7E9-C4A3CDD72FCC}" srcOrd="2" destOrd="0" presId="urn:microsoft.com/office/officeart/2005/8/layout/vList5"/>
    <dgm:cxn modelId="{E49EA396-60F9-414C-A280-1CCD7F0E7075}" type="presParOf" srcId="{BCF117BA-9523-40BE-A7E9-C4A3CDD72FCC}" destId="{471EB5F5-6704-459E-9272-26F4E1FC13E9}" srcOrd="0" destOrd="0" presId="urn:microsoft.com/office/officeart/2005/8/layout/vList5"/>
    <dgm:cxn modelId="{CC544773-E929-4333-BA9E-BAD588D0F208}" type="presParOf" srcId="{AD311ECD-E398-49AA-910F-1309ADC41B38}" destId="{A98F07DE-6B20-4EC5-8E03-DD5C23424649}" srcOrd="3" destOrd="0" presId="urn:microsoft.com/office/officeart/2005/8/layout/vList5"/>
    <dgm:cxn modelId="{7E4E7A06-A53B-4A58-B005-D78890B35EF3}" type="presParOf" srcId="{AD311ECD-E398-49AA-910F-1309ADC41B38}" destId="{DA6C18A9-BAD8-4C26-925E-145E65BA2938}" srcOrd="4" destOrd="0" presId="urn:microsoft.com/office/officeart/2005/8/layout/vList5"/>
    <dgm:cxn modelId="{DF3DE171-0661-4745-80DC-068340F370FA}" type="presParOf" srcId="{DA6C18A9-BAD8-4C26-925E-145E65BA2938}" destId="{C0EA837B-3919-485C-8A63-C8FC2EE4290E}" srcOrd="0"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89D247-5F93-4A54-9A7C-46EE5A103EF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CB2FFDA-73E9-46D7-BBD7-9B308F2466C6}">
      <dgm:prSet/>
      <dgm:spPr/>
      <dgm:t>
        <a:bodyPr/>
        <a:lstStyle/>
        <a:p>
          <a:r>
            <a:rPr lang="en-AU"/>
            <a:t>Learning from a basis of competence </a:t>
          </a:r>
          <a:endParaRPr lang="en-US"/>
        </a:p>
      </dgm:t>
    </dgm:pt>
    <dgm:pt modelId="{DA15BE39-EE4B-4903-82C8-9FA66B649D49}" type="parTrans" cxnId="{BF8B2196-F14B-463D-96F4-A88DC84DFC36}">
      <dgm:prSet/>
      <dgm:spPr/>
      <dgm:t>
        <a:bodyPr/>
        <a:lstStyle/>
        <a:p>
          <a:endParaRPr lang="en-US"/>
        </a:p>
      </dgm:t>
    </dgm:pt>
    <dgm:pt modelId="{C0622D50-E75B-4902-8A8A-8AB23DCD4E0B}" type="sibTrans" cxnId="{BF8B2196-F14B-463D-96F4-A88DC84DFC36}">
      <dgm:prSet/>
      <dgm:spPr/>
      <dgm:t>
        <a:bodyPr/>
        <a:lstStyle/>
        <a:p>
          <a:endParaRPr lang="en-US"/>
        </a:p>
      </dgm:t>
    </dgm:pt>
    <dgm:pt modelId="{81169394-ADCC-4775-990F-3130C612DDB7}">
      <dgm:prSet/>
      <dgm:spPr/>
      <dgm:t>
        <a:bodyPr/>
        <a:lstStyle/>
        <a:p>
          <a:r>
            <a:rPr lang="en-AU"/>
            <a:t>The practical function of anger for our male clients </a:t>
          </a:r>
          <a:endParaRPr lang="en-US"/>
        </a:p>
      </dgm:t>
    </dgm:pt>
    <dgm:pt modelId="{B3D9081A-0EAC-42FC-A48F-61D3A232B742}" type="parTrans" cxnId="{F4386AA3-42E1-41A0-A1DD-65CDC53F91F0}">
      <dgm:prSet/>
      <dgm:spPr/>
      <dgm:t>
        <a:bodyPr/>
        <a:lstStyle/>
        <a:p>
          <a:endParaRPr lang="en-US"/>
        </a:p>
      </dgm:t>
    </dgm:pt>
    <dgm:pt modelId="{E166058B-F7B8-4831-AECD-E50EB7D2AB6E}" type="sibTrans" cxnId="{F4386AA3-42E1-41A0-A1DD-65CDC53F91F0}">
      <dgm:prSet/>
      <dgm:spPr/>
      <dgm:t>
        <a:bodyPr/>
        <a:lstStyle/>
        <a:p>
          <a:endParaRPr lang="en-US"/>
        </a:p>
      </dgm:t>
    </dgm:pt>
    <dgm:pt modelId="{7F6793F9-36FA-4661-B425-162F7C49C999}">
      <dgm:prSet/>
      <dgm:spPr/>
      <dgm:t>
        <a:bodyPr/>
        <a:lstStyle/>
        <a:p>
          <a:r>
            <a:rPr lang="en-AU"/>
            <a:t>Sometimes the competence can be paradoxical and we then can use our self and our tools to grab at this </a:t>
          </a:r>
          <a:endParaRPr lang="en-US"/>
        </a:p>
      </dgm:t>
    </dgm:pt>
    <dgm:pt modelId="{780B072F-E8EA-4D4D-A0AC-A01EA9616B80}" type="parTrans" cxnId="{BFAB692F-9993-44E4-BA1D-3FBEAD6C8008}">
      <dgm:prSet/>
      <dgm:spPr/>
      <dgm:t>
        <a:bodyPr/>
        <a:lstStyle/>
        <a:p>
          <a:endParaRPr lang="en-US"/>
        </a:p>
      </dgm:t>
    </dgm:pt>
    <dgm:pt modelId="{29C12327-A3B2-4092-A1C6-971571AB9331}" type="sibTrans" cxnId="{BFAB692F-9993-44E4-BA1D-3FBEAD6C8008}">
      <dgm:prSet/>
      <dgm:spPr/>
      <dgm:t>
        <a:bodyPr/>
        <a:lstStyle/>
        <a:p>
          <a:endParaRPr lang="en-US"/>
        </a:p>
      </dgm:t>
    </dgm:pt>
    <dgm:pt modelId="{62A5673D-3D7E-4CBD-8E3F-A90531076682}">
      <dgm:prSet/>
      <dgm:spPr/>
      <dgm:t>
        <a:bodyPr/>
        <a:lstStyle/>
        <a:p>
          <a:r>
            <a:rPr lang="en-AU"/>
            <a:t>An example here may be a participant with multiple criminal charges around low level threats to government agencies around the role of the military </a:t>
          </a:r>
          <a:endParaRPr lang="en-US"/>
        </a:p>
      </dgm:t>
    </dgm:pt>
    <dgm:pt modelId="{861EB1C9-8709-42A2-BAD7-BAF786A4CDFA}" type="parTrans" cxnId="{4CB528AC-39F7-49EA-85EC-5FDD806BF36D}">
      <dgm:prSet/>
      <dgm:spPr/>
      <dgm:t>
        <a:bodyPr/>
        <a:lstStyle/>
        <a:p>
          <a:endParaRPr lang="en-US"/>
        </a:p>
      </dgm:t>
    </dgm:pt>
    <dgm:pt modelId="{B7329310-81C3-4993-A163-1515F1E1722C}" type="sibTrans" cxnId="{4CB528AC-39F7-49EA-85EC-5FDD806BF36D}">
      <dgm:prSet/>
      <dgm:spPr/>
      <dgm:t>
        <a:bodyPr/>
        <a:lstStyle/>
        <a:p>
          <a:endParaRPr lang="en-US"/>
        </a:p>
      </dgm:t>
    </dgm:pt>
    <dgm:pt modelId="{CF461227-E490-4E27-8AA8-11F874FCA777}">
      <dgm:prSet/>
      <dgm:spPr/>
      <dgm:t>
        <a:bodyPr/>
        <a:lstStyle/>
        <a:p>
          <a:r>
            <a:rPr lang="en-AU"/>
            <a:t>So I can see you have passion and conviction.. But the message is getting lost for you. I wonder why? Let's explore this together. </a:t>
          </a:r>
          <a:endParaRPr lang="en-US"/>
        </a:p>
      </dgm:t>
    </dgm:pt>
    <dgm:pt modelId="{FB249777-30F1-4D44-8534-18BB766DE21E}" type="parTrans" cxnId="{1AD7F036-6CF6-4D30-B08B-CDE355D5960F}">
      <dgm:prSet/>
      <dgm:spPr/>
      <dgm:t>
        <a:bodyPr/>
        <a:lstStyle/>
        <a:p>
          <a:endParaRPr lang="en-US"/>
        </a:p>
      </dgm:t>
    </dgm:pt>
    <dgm:pt modelId="{6AD705FD-3F26-4F2E-8CB1-6B79D89855B3}" type="sibTrans" cxnId="{1AD7F036-6CF6-4D30-B08B-CDE355D5960F}">
      <dgm:prSet/>
      <dgm:spPr/>
      <dgm:t>
        <a:bodyPr/>
        <a:lstStyle/>
        <a:p>
          <a:endParaRPr lang="en-US"/>
        </a:p>
      </dgm:t>
    </dgm:pt>
    <dgm:pt modelId="{A772FF30-F4E8-410F-9551-6741CABEF355}" type="pres">
      <dgm:prSet presAssocID="{B089D247-5F93-4A54-9A7C-46EE5A103EF1}" presName="root" presStyleCnt="0">
        <dgm:presLayoutVars>
          <dgm:dir/>
          <dgm:resizeHandles val="exact"/>
        </dgm:presLayoutVars>
      </dgm:prSet>
      <dgm:spPr/>
    </dgm:pt>
    <dgm:pt modelId="{021A55B2-9274-4AD1-8A82-4D7809CF21CE}" type="pres">
      <dgm:prSet presAssocID="{ACB2FFDA-73E9-46D7-BBD7-9B308F2466C6}" presName="compNode" presStyleCnt="0"/>
      <dgm:spPr/>
    </dgm:pt>
    <dgm:pt modelId="{395CA56B-67C4-4A2C-82A9-CEF4BA99D22D}" type="pres">
      <dgm:prSet presAssocID="{ACB2FFDA-73E9-46D7-BBD7-9B308F2466C6}" presName="bgRect" presStyleLbl="bgShp" presStyleIdx="0" presStyleCnt="5"/>
      <dgm:spPr/>
    </dgm:pt>
    <dgm:pt modelId="{CAE8C5F9-3AC8-4109-9A84-C510CA6EB8AD}" type="pres">
      <dgm:prSet presAssocID="{ACB2FFDA-73E9-46D7-BBD7-9B308F2466C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995E52BF-CF12-41BC-A12E-ADDB3C31BA66}" type="pres">
      <dgm:prSet presAssocID="{ACB2FFDA-73E9-46D7-BBD7-9B308F2466C6}" presName="spaceRect" presStyleCnt="0"/>
      <dgm:spPr/>
    </dgm:pt>
    <dgm:pt modelId="{B01FDC9A-EBAE-4A62-BCAA-9DE2D5D0454C}" type="pres">
      <dgm:prSet presAssocID="{ACB2FFDA-73E9-46D7-BBD7-9B308F2466C6}" presName="parTx" presStyleLbl="revTx" presStyleIdx="0" presStyleCnt="5">
        <dgm:presLayoutVars>
          <dgm:chMax val="0"/>
          <dgm:chPref val="0"/>
        </dgm:presLayoutVars>
      </dgm:prSet>
      <dgm:spPr/>
    </dgm:pt>
    <dgm:pt modelId="{053FB3D5-6EDC-40B0-BE11-B1E68676343B}" type="pres">
      <dgm:prSet presAssocID="{C0622D50-E75B-4902-8A8A-8AB23DCD4E0B}" presName="sibTrans" presStyleCnt="0"/>
      <dgm:spPr/>
    </dgm:pt>
    <dgm:pt modelId="{57772CB0-9553-4EF8-AD02-FD90C61AD665}" type="pres">
      <dgm:prSet presAssocID="{81169394-ADCC-4775-990F-3130C612DDB7}" presName="compNode" presStyleCnt="0"/>
      <dgm:spPr/>
    </dgm:pt>
    <dgm:pt modelId="{4DBA4663-E759-40F2-AABC-7E390261A9E5}" type="pres">
      <dgm:prSet presAssocID="{81169394-ADCC-4775-990F-3130C612DDB7}" presName="bgRect" presStyleLbl="bgShp" presStyleIdx="1" presStyleCnt="5"/>
      <dgm:spPr/>
    </dgm:pt>
    <dgm:pt modelId="{DB5C869F-95AA-4861-B68D-4F52585F4FA4}" type="pres">
      <dgm:prSet presAssocID="{81169394-ADCC-4775-990F-3130C612DDB7}"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evil Face with Solid Fill"/>
        </a:ext>
      </dgm:extLst>
    </dgm:pt>
    <dgm:pt modelId="{3E16E60B-A31A-4D13-90A9-53BC706BB7AF}" type="pres">
      <dgm:prSet presAssocID="{81169394-ADCC-4775-990F-3130C612DDB7}" presName="spaceRect" presStyleCnt="0"/>
      <dgm:spPr/>
    </dgm:pt>
    <dgm:pt modelId="{6686F8B9-FFB1-4846-A1C9-1CE2E2450808}" type="pres">
      <dgm:prSet presAssocID="{81169394-ADCC-4775-990F-3130C612DDB7}" presName="parTx" presStyleLbl="revTx" presStyleIdx="1" presStyleCnt="5">
        <dgm:presLayoutVars>
          <dgm:chMax val="0"/>
          <dgm:chPref val="0"/>
        </dgm:presLayoutVars>
      </dgm:prSet>
      <dgm:spPr/>
    </dgm:pt>
    <dgm:pt modelId="{A59070CA-C24F-4021-8D09-C078C9ED8DC0}" type="pres">
      <dgm:prSet presAssocID="{E166058B-F7B8-4831-AECD-E50EB7D2AB6E}" presName="sibTrans" presStyleCnt="0"/>
      <dgm:spPr/>
    </dgm:pt>
    <dgm:pt modelId="{1885E1D5-D788-43F1-B8BA-77570B02F558}" type="pres">
      <dgm:prSet presAssocID="{7F6793F9-36FA-4661-B425-162F7C49C999}" presName="compNode" presStyleCnt="0"/>
      <dgm:spPr/>
    </dgm:pt>
    <dgm:pt modelId="{81735EF5-9967-4D55-BEE3-514954993115}" type="pres">
      <dgm:prSet presAssocID="{7F6793F9-36FA-4661-B425-162F7C49C999}" presName="bgRect" presStyleLbl="bgShp" presStyleIdx="2" presStyleCnt="5"/>
      <dgm:spPr/>
    </dgm:pt>
    <dgm:pt modelId="{CDDC7D45-30F6-4EAB-A635-368AA0C9B36B}" type="pres">
      <dgm:prSet presAssocID="{7F6793F9-36FA-4661-B425-162F7C49C99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15EE4AE1-8677-456F-9A26-1E293C81F47F}" type="pres">
      <dgm:prSet presAssocID="{7F6793F9-36FA-4661-B425-162F7C49C999}" presName="spaceRect" presStyleCnt="0"/>
      <dgm:spPr/>
    </dgm:pt>
    <dgm:pt modelId="{FE912D30-7991-40B4-8994-C480B86756FD}" type="pres">
      <dgm:prSet presAssocID="{7F6793F9-36FA-4661-B425-162F7C49C999}" presName="parTx" presStyleLbl="revTx" presStyleIdx="2" presStyleCnt="5">
        <dgm:presLayoutVars>
          <dgm:chMax val="0"/>
          <dgm:chPref val="0"/>
        </dgm:presLayoutVars>
      </dgm:prSet>
      <dgm:spPr/>
    </dgm:pt>
    <dgm:pt modelId="{65BBA732-7B62-4C17-86AD-5DDE18E5A150}" type="pres">
      <dgm:prSet presAssocID="{29C12327-A3B2-4092-A1C6-971571AB9331}" presName="sibTrans" presStyleCnt="0"/>
      <dgm:spPr/>
    </dgm:pt>
    <dgm:pt modelId="{04CEE9DA-C418-49D3-9A56-E1499DCA6205}" type="pres">
      <dgm:prSet presAssocID="{62A5673D-3D7E-4CBD-8E3F-A90531076682}" presName="compNode" presStyleCnt="0"/>
      <dgm:spPr/>
    </dgm:pt>
    <dgm:pt modelId="{8DE10F41-EE6A-4B9F-BEFC-568F877284F1}" type="pres">
      <dgm:prSet presAssocID="{62A5673D-3D7E-4CBD-8E3F-A90531076682}" presName="bgRect" presStyleLbl="bgShp" presStyleIdx="3" presStyleCnt="5"/>
      <dgm:spPr/>
    </dgm:pt>
    <dgm:pt modelId="{CE778F6E-102D-4769-A580-FBF91BBECB38}" type="pres">
      <dgm:prSet presAssocID="{62A5673D-3D7E-4CBD-8E3F-A9053107668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olice"/>
        </a:ext>
      </dgm:extLst>
    </dgm:pt>
    <dgm:pt modelId="{3678B253-5BE4-4AAB-B09F-39913D1AEBF1}" type="pres">
      <dgm:prSet presAssocID="{62A5673D-3D7E-4CBD-8E3F-A90531076682}" presName="spaceRect" presStyleCnt="0"/>
      <dgm:spPr/>
    </dgm:pt>
    <dgm:pt modelId="{CDE77F22-8C04-4F9A-A7BD-C0437F6A08A5}" type="pres">
      <dgm:prSet presAssocID="{62A5673D-3D7E-4CBD-8E3F-A90531076682}" presName="parTx" presStyleLbl="revTx" presStyleIdx="3" presStyleCnt="5">
        <dgm:presLayoutVars>
          <dgm:chMax val="0"/>
          <dgm:chPref val="0"/>
        </dgm:presLayoutVars>
      </dgm:prSet>
      <dgm:spPr/>
    </dgm:pt>
    <dgm:pt modelId="{AAF03FCD-2BD7-48F9-BEFC-8A31CAF2793C}" type="pres">
      <dgm:prSet presAssocID="{B7329310-81C3-4993-A163-1515F1E1722C}" presName="sibTrans" presStyleCnt="0"/>
      <dgm:spPr/>
    </dgm:pt>
    <dgm:pt modelId="{EAFE77B0-07DE-4E87-B501-595833E281DE}" type="pres">
      <dgm:prSet presAssocID="{CF461227-E490-4E27-8AA8-11F874FCA777}" presName="compNode" presStyleCnt="0"/>
      <dgm:spPr/>
    </dgm:pt>
    <dgm:pt modelId="{30647C61-DDAD-4D49-A881-AC8EB966E3EF}" type="pres">
      <dgm:prSet presAssocID="{CF461227-E490-4E27-8AA8-11F874FCA777}" presName="bgRect" presStyleLbl="bgShp" presStyleIdx="4" presStyleCnt="5"/>
      <dgm:spPr/>
    </dgm:pt>
    <dgm:pt modelId="{9AA3A9DA-F18E-4BFF-8039-092D825E8FDA}" type="pres">
      <dgm:prSet presAssocID="{CF461227-E490-4E27-8AA8-11F874FCA777}"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Angel Face with Solid Fill"/>
        </a:ext>
      </dgm:extLst>
    </dgm:pt>
    <dgm:pt modelId="{1109F3CE-E4B2-4A23-B50B-BFEE34EEF00D}" type="pres">
      <dgm:prSet presAssocID="{CF461227-E490-4E27-8AA8-11F874FCA777}" presName="spaceRect" presStyleCnt="0"/>
      <dgm:spPr/>
    </dgm:pt>
    <dgm:pt modelId="{32E52C5A-DBB7-425E-9C69-BF6F30C2F1DD}" type="pres">
      <dgm:prSet presAssocID="{CF461227-E490-4E27-8AA8-11F874FCA777}" presName="parTx" presStyleLbl="revTx" presStyleIdx="4" presStyleCnt="5">
        <dgm:presLayoutVars>
          <dgm:chMax val="0"/>
          <dgm:chPref val="0"/>
        </dgm:presLayoutVars>
      </dgm:prSet>
      <dgm:spPr/>
    </dgm:pt>
  </dgm:ptLst>
  <dgm:cxnLst>
    <dgm:cxn modelId="{1E4C9B21-49B7-4866-8F1E-E902036BBAA3}" type="presOf" srcId="{CF461227-E490-4E27-8AA8-11F874FCA777}" destId="{32E52C5A-DBB7-425E-9C69-BF6F30C2F1DD}" srcOrd="0" destOrd="0" presId="urn:microsoft.com/office/officeart/2018/2/layout/IconVerticalSolidList"/>
    <dgm:cxn modelId="{A353E323-D9CA-4D57-BF8C-7F62B7BC8058}" type="presOf" srcId="{ACB2FFDA-73E9-46D7-BBD7-9B308F2466C6}" destId="{B01FDC9A-EBAE-4A62-BCAA-9DE2D5D0454C}" srcOrd="0" destOrd="0" presId="urn:microsoft.com/office/officeart/2018/2/layout/IconVerticalSolidList"/>
    <dgm:cxn modelId="{BFAB692F-9993-44E4-BA1D-3FBEAD6C8008}" srcId="{B089D247-5F93-4A54-9A7C-46EE5A103EF1}" destId="{7F6793F9-36FA-4661-B425-162F7C49C999}" srcOrd="2" destOrd="0" parTransId="{780B072F-E8EA-4D4D-A0AC-A01EA9616B80}" sibTransId="{29C12327-A3B2-4092-A1C6-971571AB9331}"/>
    <dgm:cxn modelId="{1AD7F036-6CF6-4D30-B08B-CDE355D5960F}" srcId="{B089D247-5F93-4A54-9A7C-46EE5A103EF1}" destId="{CF461227-E490-4E27-8AA8-11F874FCA777}" srcOrd="4" destOrd="0" parTransId="{FB249777-30F1-4D44-8534-18BB766DE21E}" sibTransId="{6AD705FD-3F26-4F2E-8CB1-6B79D89855B3}"/>
    <dgm:cxn modelId="{2EDA0C48-4BFB-4FA3-99A6-D9A47DE55BAC}" type="presOf" srcId="{62A5673D-3D7E-4CBD-8E3F-A90531076682}" destId="{CDE77F22-8C04-4F9A-A7BD-C0437F6A08A5}" srcOrd="0" destOrd="0" presId="urn:microsoft.com/office/officeart/2018/2/layout/IconVerticalSolidList"/>
    <dgm:cxn modelId="{848B7C4E-4C1C-42BA-9169-2DA893D52FE0}" type="presOf" srcId="{B089D247-5F93-4A54-9A7C-46EE5A103EF1}" destId="{A772FF30-F4E8-410F-9551-6741CABEF355}" srcOrd="0" destOrd="0" presId="urn:microsoft.com/office/officeart/2018/2/layout/IconVerticalSolidList"/>
    <dgm:cxn modelId="{9A6FB292-8E37-4F11-9837-4BAB94526C96}" type="presOf" srcId="{7F6793F9-36FA-4661-B425-162F7C49C999}" destId="{FE912D30-7991-40B4-8994-C480B86756FD}" srcOrd="0" destOrd="0" presId="urn:microsoft.com/office/officeart/2018/2/layout/IconVerticalSolidList"/>
    <dgm:cxn modelId="{BF8B2196-F14B-463D-96F4-A88DC84DFC36}" srcId="{B089D247-5F93-4A54-9A7C-46EE5A103EF1}" destId="{ACB2FFDA-73E9-46D7-BBD7-9B308F2466C6}" srcOrd="0" destOrd="0" parTransId="{DA15BE39-EE4B-4903-82C8-9FA66B649D49}" sibTransId="{C0622D50-E75B-4902-8A8A-8AB23DCD4E0B}"/>
    <dgm:cxn modelId="{F4386AA3-42E1-41A0-A1DD-65CDC53F91F0}" srcId="{B089D247-5F93-4A54-9A7C-46EE5A103EF1}" destId="{81169394-ADCC-4775-990F-3130C612DDB7}" srcOrd="1" destOrd="0" parTransId="{B3D9081A-0EAC-42FC-A48F-61D3A232B742}" sibTransId="{E166058B-F7B8-4831-AECD-E50EB7D2AB6E}"/>
    <dgm:cxn modelId="{4CB528AC-39F7-49EA-85EC-5FDD806BF36D}" srcId="{B089D247-5F93-4A54-9A7C-46EE5A103EF1}" destId="{62A5673D-3D7E-4CBD-8E3F-A90531076682}" srcOrd="3" destOrd="0" parTransId="{861EB1C9-8709-42A2-BAD7-BAF786A4CDFA}" sibTransId="{B7329310-81C3-4993-A163-1515F1E1722C}"/>
    <dgm:cxn modelId="{EF3475B7-FD94-4B18-9569-F12D1B8DD5FC}" type="presOf" srcId="{81169394-ADCC-4775-990F-3130C612DDB7}" destId="{6686F8B9-FFB1-4846-A1C9-1CE2E2450808}" srcOrd="0" destOrd="0" presId="urn:microsoft.com/office/officeart/2018/2/layout/IconVerticalSolidList"/>
    <dgm:cxn modelId="{4585126C-4264-4DCA-8075-6ED748A0172F}" type="presParOf" srcId="{A772FF30-F4E8-410F-9551-6741CABEF355}" destId="{021A55B2-9274-4AD1-8A82-4D7809CF21CE}" srcOrd="0" destOrd="0" presId="urn:microsoft.com/office/officeart/2018/2/layout/IconVerticalSolidList"/>
    <dgm:cxn modelId="{B47D4E3D-B553-4A5C-A173-459D07D53BAF}" type="presParOf" srcId="{021A55B2-9274-4AD1-8A82-4D7809CF21CE}" destId="{395CA56B-67C4-4A2C-82A9-CEF4BA99D22D}" srcOrd="0" destOrd="0" presId="urn:microsoft.com/office/officeart/2018/2/layout/IconVerticalSolidList"/>
    <dgm:cxn modelId="{2060184A-705B-4913-A59B-024E6BD05EBC}" type="presParOf" srcId="{021A55B2-9274-4AD1-8A82-4D7809CF21CE}" destId="{CAE8C5F9-3AC8-4109-9A84-C510CA6EB8AD}" srcOrd="1" destOrd="0" presId="urn:microsoft.com/office/officeart/2018/2/layout/IconVerticalSolidList"/>
    <dgm:cxn modelId="{969FDA3C-A1B9-4457-AC45-F8651875E828}" type="presParOf" srcId="{021A55B2-9274-4AD1-8A82-4D7809CF21CE}" destId="{995E52BF-CF12-41BC-A12E-ADDB3C31BA66}" srcOrd="2" destOrd="0" presId="urn:microsoft.com/office/officeart/2018/2/layout/IconVerticalSolidList"/>
    <dgm:cxn modelId="{03F48F36-193F-48A6-BF7A-82E8686314C7}" type="presParOf" srcId="{021A55B2-9274-4AD1-8A82-4D7809CF21CE}" destId="{B01FDC9A-EBAE-4A62-BCAA-9DE2D5D0454C}" srcOrd="3" destOrd="0" presId="urn:microsoft.com/office/officeart/2018/2/layout/IconVerticalSolidList"/>
    <dgm:cxn modelId="{0FCADE58-5762-4C30-B0F4-E0FA91C923BB}" type="presParOf" srcId="{A772FF30-F4E8-410F-9551-6741CABEF355}" destId="{053FB3D5-6EDC-40B0-BE11-B1E68676343B}" srcOrd="1" destOrd="0" presId="urn:microsoft.com/office/officeart/2018/2/layout/IconVerticalSolidList"/>
    <dgm:cxn modelId="{A6E4204D-9D37-4316-96CE-E1CD5D3B40DA}" type="presParOf" srcId="{A772FF30-F4E8-410F-9551-6741CABEF355}" destId="{57772CB0-9553-4EF8-AD02-FD90C61AD665}" srcOrd="2" destOrd="0" presId="urn:microsoft.com/office/officeart/2018/2/layout/IconVerticalSolidList"/>
    <dgm:cxn modelId="{089ADB68-ECE0-4E97-B882-09A7E29627F8}" type="presParOf" srcId="{57772CB0-9553-4EF8-AD02-FD90C61AD665}" destId="{4DBA4663-E759-40F2-AABC-7E390261A9E5}" srcOrd="0" destOrd="0" presId="urn:microsoft.com/office/officeart/2018/2/layout/IconVerticalSolidList"/>
    <dgm:cxn modelId="{A80314DC-7846-4B72-BF7B-45D2F6FEBEE1}" type="presParOf" srcId="{57772CB0-9553-4EF8-AD02-FD90C61AD665}" destId="{DB5C869F-95AA-4861-B68D-4F52585F4FA4}" srcOrd="1" destOrd="0" presId="urn:microsoft.com/office/officeart/2018/2/layout/IconVerticalSolidList"/>
    <dgm:cxn modelId="{9659D98A-DBA0-4870-B5FB-F2C73ADF3680}" type="presParOf" srcId="{57772CB0-9553-4EF8-AD02-FD90C61AD665}" destId="{3E16E60B-A31A-4D13-90A9-53BC706BB7AF}" srcOrd="2" destOrd="0" presId="urn:microsoft.com/office/officeart/2018/2/layout/IconVerticalSolidList"/>
    <dgm:cxn modelId="{6B3EB876-8638-4E22-8666-429E7D868AFD}" type="presParOf" srcId="{57772CB0-9553-4EF8-AD02-FD90C61AD665}" destId="{6686F8B9-FFB1-4846-A1C9-1CE2E2450808}" srcOrd="3" destOrd="0" presId="urn:microsoft.com/office/officeart/2018/2/layout/IconVerticalSolidList"/>
    <dgm:cxn modelId="{4D83B6F4-62C3-4A3A-99DE-198F9804C387}" type="presParOf" srcId="{A772FF30-F4E8-410F-9551-6741CABEF355}" destId="{A59070CA-C24F-4021-8D09-C078C9ED8DC0}" srcOrd="3" destOrd="0" presId="urn:microsoft.com/office/officeart/2018/2/layout/IconVerticalSolidList"/>
    <dgm:cxn modelId="{6BEB310C-773E-4F44-975B-4493AAF46E12}" type="presParOf" srcId="{A772FF30-F4E8-410F-9551-6741CABEF355}" destId="{1885E1D5-D788-43F1-B8BA-77570B02F558}" srcOrd="4" destOrd="0" presId="urn:microsoft.com/office/officeart/2018/2/layout/IconVerticalSolidList"/>
    <dgm:cxn modelId="{F24AED30-ED24-4B89-A601-299AD90E8F65}" type="presParOf" srcId="{1885E1D5-D788-43F1-B8BA-77570B02F558}" destId="{81735EF5-9967-4D55-BEE3-514954993115}" srcOrd="0" destOrd="0" presId="urn:microsoft.com/office/officeart/2018/2/layout/IconVerticalSolidList"/>
    <dgm:cxn modelId="{D93B0BA5-DA94-4F7D-BA5B-A2C1E41E190C}" type="presParOf" srcId="{1885E1D5-D788-43F1-B8BA-77570B02F558}" destId="{CDDC7D45-30F6-4EAB-A635-368AA0C9B36B}" srcOrd="1" destOrd="0" presId="urn:microsoft.com/office/officeart/2018/2/layout/IconVerticalSolidList"/>
    <dgm:cxn modelId="{D29A9978-E67D-4238-B6C5-6259C95F985F}" type="presParOf" srcId="{1885E1D5-D788-43F1-B8BA-77570B02F558}" destId="{15EE4AE1-8677-456F-9A26-1E293C81F47F}" srcOrd="2" destOrd="0" presId="urn:microsoft.com/office/officeart/2018/2/layout/IconVerticalSolidList"/>
    <dgm:cxn modelId="{E28F565B-D9FA-4EA0-87A8-6204A97985AD}" type="presParOf" srcId="{1885E1D5-D788-43F1-B8BA-77570B02F558}" destId="{FE912D30-7991-40B4-8994-C480B86756FD}" srcOrd="3" destOrd="0" presId="urn:microsoft.com/office/officeart/2018/2/layout/IconVerticalSolidList"/>
    <dgm:cxn modelId="{D28D081E-2251-411D-A7BE-92D41287DCAD}" type="presParOf" srcId="{A772FF30-F4E8-410F-9551-6741CABEF355}" destId="{65BBA732-7B62-4C17-86AD-5DDE18E5A150}" srcOrd="5" destOrd="0" presId="urn:microsoft.com/office/officeart/2018/2/layout/IconVerticalSolidList"/>
    <dgm:cxn modelId="{F3A03EC5-EA98-4F88-A020-FF3F5A0CE018}" type="presParOf" srcId="{A772FF30-F4E8-410F-9551-6741CABEF355}" destId="{04CEE9DA-C418-49D3-9A56-E1499DCA6205}" srcOrd="6" destOrd="0" presId="urn:microsoft.com/office/officeart/2018/2/layout/IconVerticalSolidList"/>
    <dgm:cxn modelId="{59DD5FAA-BAAA-4414-B26E-502C8DD305B3}" type="presParOf" srcId="{04CEE9DA-C418-49D3-9A56-E1499DCA6205}" destId="{8DE10F41-EE6A-4B9F-BEFC-568F877284F1}" srcOrd="0" destOrd="0" presId="urn:microsoft.com/office/officeart/2018/2/layout/IconVerticalSolidList"/>
    <dgm:cxn modelId="{9A0D1E05-4193-4BEF-B61A-51BA1935A2DF}" type="presParOf" srcId="{04CEE9DA-C418-49D3-9A56-E1499DCA6205}" destId="{CE778F6E-102D-4769-A580-FBF91BBECB38}" srcOrd="1" destOrd="0" presId="urn:microsoft.com/office/officeart/2018/2/layout/IconVerticalSolidList"/>
    <dgm:cxn modelId="{79B83BE5-67F0-4578-8AE2-A62C29C9787F}" type="presParOf" srcId="{04CEE9DA-C418-49D3-9A56-E1499DCA6205}" destId="{3678B253-5BE4-4AAB-B09F-39913D1AEBF1}" srcOrd="2" destOrd="0" presId="urn:microsoft.com/office/officeart/2018/2/layout/IconVerticalSolidList"/>
    <dgm:cxn modelId="{5A61131B-A68F-4C97-AB3F-389EA74A2C8B}" type="presParOf" srcId="{04CEE9DA-C418-49D3-9A56-E1499DCA6205}" destId="{CDE77F22-8C04-4F9A-A7BD-C0437F6A08A5}" srcOrd="3" destOrd="0" presId="urn:microsoft.com/office/officeart/2018/2/layout/IconVerticalSolidList"/>
    <dgm:cxn modelId="{3CE47161-4F45-422C-B63F-F77D45BE3BDF}" type="presParOf" srcId="{A772FF30-F4E8-410F-9551-6741CABEF355}" destId="{AAF03FCD-2BD7-48F9-BEFC-8A31CAF2793C}" srcOrd="7" destOrd="0" presId="urn:microsoft.com/office/officeart/2018/2/layout/IconVerticalSolidList"/>
    <dgm:cxn modelId="{F708520D-C350-47C6-AF62-336C811460A5}" type="presParOf" srcId="{A772FF30-F4E8-410F-9551-6741CABEF355}" destId="{EAFE77B0-07DE-4E87-B501-595833E281DE}" srcOrd="8" destOrd="0" presId="urn:microsoft.com/office/officeart/2018/2/layout/IconVerticalSolidList"/>
    <dgm:cxn modelId="{18A7E0A6-81C9-4D50-8A1B-6DBA0297E9AE}" type="presParOf" srcId="{EAFE77B0-07DE-4E87-B501-595833E281DE}" destId="{30647C61-DDAD-4D49-A881-AC8EB966E3EF}" srcOrd="0" destOrd="0" presId="urn:microsoft.com/office/officeart/2018/2/layout/IconVerticalSolidList"/>
    <dgm:cxn modelId="{5B1A0B82-06CE-44B5-88D5-3A9E7C664608}" type="presParOf" srcId="{EAFE77B0-07DE-4E87-B501-595833E281DE}" destId="{9AA3A9DA-F18E-4BFF-8039-092D825E8FDA}" srcOrd="1" destOrd="0" presId="urn:microsoft.com/office/officeart/2018/2/layout/IconVerticalSolidList"/>
    <dgm:cxn modelId="{126110D4-3CE7-4095-8273-882FAB1DD5EE}" type="presParOf" srcId="{EAFE77B0-07DE-4E87-B501-595833E281DE}" destId="{1109F3CE-E4B2-4A23-B50B-BFEE34EEF00D}" srcOrd="2" destOrd="0" presId="urn:microsoft.com/office/officeart/2018/2/layout/IconVerticalSolidList"/>
    <dgm:cxn modelId="{F03C6E33-C194-42BC-8FFC-E969CE6F6935}" type="presParOf" srcId="{EAFE77B0-07DE-4E87-B501-595833E281DE}" destId="{32E52C5A-DBB7-425E-9C69-BF6F30C2F1D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541A54-79AF-4B52-910E-6C432728ABE6}">
      <dsp:nvSpPr>
        <dsp:cNvPr id="0" name=""/>
        <dsp:cNvSpPr/>
      </dsp:nvSpPr>
      <dsp:spPr>
        <a:xfrm>
          <a:off x="0" y="39687"/>
          <a:ext cx="3286125" cy="1971675"/>
        </a:xfrm>
        <a:prstGeom prst="rect">
          <a:avLst/>
        </a:prstGeom>
        <a:solidFill>
          <a:schemeClr val="tx1">
            <a:lumMod val="85000"/>
            <a:lum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AU" sz="2100" kern="1200"/>
            <a:t>Internal stigma of illness in the background of an athletic results oriented culture (physical and or psychological or both ) </a:t>
          </a:r>
        </a:p>
      </dsp:txBody>
      <dsp:txXfrm>
        <a:off x="0" y="39687"/>
        <a:ext cx="3286125" cy="1971675"/>
      </dsp:txXfrm>
    </dsp:sp>
    <dsp:sp modelId="{710A0715-9BED-48C1-B552-B66DEFC138CE}">
      <dsp:nvSpPr>
        <dsp:cNvPr id="0" name=""/>
        <dsp:cNvSpPr/>
      </dsp:nvSpPr>
      <dsp:spPr>
        <a:xfrm>
          <a:off x="3614737" y="39687"/>
          <a:ext cx="3286125" cy="1971675"/>
        </a:xfrm>
        <a:prstGeom prst="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AU" sz="2100" kern="1200"/>
            <a:t>Increasing media pressure and accountability organisationally and increasing outcry against perceived injustice or inequality </a:t>
          </a:r>
        </a:p>
      </dsp:txBody>
      <dsp:txXfrm>
        <a:off x="3614737" y="39687"/>
        <a:ext cx="3286125" cy="1971675"/>
      </dsp:txXfrm>
    </dsp:sp>
    <dsp:sp modelId="{193A1A0B-261E-40B5-A595-D4B5D56E8A77}">
      <dsp:nvSpPr>
        <dsp:cNvPr id="0" name=""/>
        <dsp:cNvSpPr/>
      </dsp:nvSpPr>
      <dsp:spPr>
        <a:xfrm>
          <a:off x="7229475" y="39687"/>
          <a:ext cx="3286125" cy="1971675"/>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AU" sz="2100" kern="1200"/>
            <a:t>Internalised gender views which are misaligned with emotional regulation in a workplace environment </a:t>
          </a:r>
        </a:p>
      </dsp:txBody>
      <dsp:txXfrm>
        <a:off x="7229475" y="39687"/>
        <a:ext cx="3286125" cy="1971675"/>
      </dsp:txXfrm>
    </dsp:sp>
    <dsp:sp modelId="{594A1FF5-4A74-4C7B-8FD7-348F27D07AC6}">
      <dsp:nvSpPr>
        <dsp:cNvPr id="0" name=""/>
        <dsp:cNvSpPr/>
      </dsp:nvSpPr>
      <dsp:spPr>
        <a:xfrm>
          <a:off x="1647564" y="2331102"/>
          <a:ext cx="3286125" cy="1971675"/>
        </a:xfrm>
        <a:prstGeom prst="rect">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AU" sz="2100" kern="1200"/>
            <a:t>Increased internal pressure around results focused recovery /and systems themselves that can further perpetuate trauma</a:t>
          </a:r>
        </a:p>
      </dsp:txBody>
      <dsp:txXfrm>
        <a:off x="1647564" y="2331102"/>
        <a:ext cx="3286125" cy="1971675"/>
      </dsp:txXfrm>
    </dsp:sp>
    <dsp:sp modelId="{5C986A2B-59F1-4164-9ACF-70E9DE3AAD53}">
      <dsp:nvSpPr>
        <dsp:cNvPr id="0" name=""/>
        <dsp:cNvSpPr/>
      </dsp:nvSpPr>
      <dsp:spPr>
        <a:xfrm>
          <a:off x="5422106"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AU" sz="2100" kern="1200"/>
            <a:t>And all this is before the actual work of recovery</a:t>
          </a:r>
        </a:p>
      </dsp:txBody>
      <dsp:txXfrm>
        <a:off x="5422106" y="2339975"/>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780620-E56D-473B-9431-6BAFE0B93E61}">
      <dsp:nvSpPr>
        <dsp:cNvPr id="0" name=""/>
        <dsp:cNvSpPr/>
      </dsp:nvSpPr>
      <dsp:spPr>
        <a:xfrm>
          <a:off x="0" y="0"/>
          <a:ext cx="7161017"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D7ACF9D-D4AC-4730-ACE6-4749FA73BCC5}">
      <dsp:nvSpPr>
        <dsp:cNvPr id="0" name=""/>
        <dsp:cNvSpPr/>
      </dsp:nvSpPr>
      <dsp:spPr>
        <a:xfrm>
          <a:off x="0" y="0"/>
          <a:ext cx="7161017" cy="2077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AU" sz="2400" kern="1200"/>
            <a:t>Where core therapy training and implementation (CBT, ACT, DBT, EMDR) is placed inside the wider quest for individual identity work is an interesting question and one that is largely governed by the individual and therapists working alongside the client</a:t>
          </a:r>
          <a:endParaRPr lang="en-US" sz="2400" kern="1200"/>
        </a:p>
      </dsp:txBody>
      <dsp:txXfrm>
        <a:off x="0" y="0"/>
        <a:ext cx="7161017" cy="2077180"/>
      </dsp:txXfrm>
    </dsp:sp>
    <dsp:sp modelId="{F87D3153-13E3-4E9E-90AB-B822D68A6DD1}">
      <dsp:nvSpPr>
        <dsp:cNvPr id="0" name=""/>
        <dsp:cNvSpPr/>
      </dsp:nvSpPr>
      <dsp:spPr>
        <a:xfrm>
          <a:off x="0" y="2077180"/>
          <a:ext cx="7161017"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5B3EAB4-89F9-4E95-8280-CC65AEF2F15E}">
      <dsp:nvSpPr>
        <dsp:cNvPr id="0" name=""/>
        <dsp:cNvSpPr/>
      </dsp:nvSpPr>
      <dsp:spPr>
        <a:xfrm>
          <a:off x="0" y="2077180"/>
          <a:ext cx="7161017" cy="2077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AU" sz="2400" kern="1200"/>
            <a:t>Other practicalities (managing chronic pain, injuries and fatigue or systemic </a:t>
          </a:r>
          <a:r>
            <a:rPr lang="en-AU" sz="2400" kern="1200">
              <a:latin typeface="Calibri Light" panose="020F0302020204030204"/>
            </a:rPr>
            <a:t>medical and or financial oppression</a:t>
          </a:r>
          <a:r>
            <a:rPr lang="en-AU" sz="2400" kern="1200"/>
            <a:t>) can wreak havoc with some individuals experience of a therapeutic quest and for some a strict adherence can be very difficult and medicalising.</a:t>
          </a:r>
          <a:r>
            <a:rPr lang="en-AU" sz="2400" kern="1200">
              <a:latin typeface="Calibri Light" panose="020F0302020204030204"/>
            </a:rPr>
            <a:t> </a:t>
          </a:r>
          <a:endParaRPr lang="en-US" sz="2400" kern="1200"/>
        </a:p>
      </dsp:txBody>
      <dsp:txXfrm>
        <a:off x="0" y="2077180"/>
        <a:ext cx="7161017" cy="20771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92D1F-CE9B-44B1-B219-56600B53C9B1}">
      <dsp:nvSpPr>
        <dsp:cNvPr id="0" name=""/>
        <dsp:cNvSpPr/>
      </dsp:nvSpPr>
      <dsp:spPr>
        <a:xfrm>
          <a:off x="1640649" y="1848"/>
          <a:ext cx="1845730" cy="121991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AU" sz="1800" kern="1200">
              <a:latin typeface="Calibri Light" panose="020F0302020204030204"/>
            </a:rPr>
            <a:t>What </a:t>
          </a:r>
          <a:r>
            <a:rPr lang="en-AU" sz="1800" b="0" i="0" u="none" strike="noStrike" kern="1200" cap="none" baseline="0" noProof="0">
              <a:latin typeface="Calibri Light" panose="020F0302020204030204"/>
              <a:cs typeface="Calibri Light"/>
            </a:rPr>
            <a:t>works</a:t>
          </a:r>
          <a:r>
            <a:rPr lang="en-AU" sz="1800" kern="1200">
              <a:latin typeface="Calibri Light" panose="020F0302020204030204"/>
            </a:rPr>
            <a:t> about</a:t>
          </a:r>
          <a:r>
            <a:rPr lang="en-AU" sz="1800" b="0" i="0" u="none" strike="noStrike" kern="1200" cap="none" baseline="0" noProof="0">
              <a:latin typeface="Calibri Light" panose="020F0302020204030204"/>
              <a:cs typeface="Calibri Light"/>
            </a:rPr>
            <a:t> the</a:t>
          </a:r>
          <a:r>
            <a:rPr lang="en-AU" sz="1800" kern="1200">
              <a:latin typeface="Calibri Light" panose="020F0302020204030204"/>
            </a:rPr>
            <a:t> trauma </a:t>
          </a:r>
          <a:r>
            <a:rPr lang="en-AU" sz="1800" b="0" i="0" u="none" strike="noStrike" kern="1200" cap="none" baseline="0" noProof="0">
              <a:latin typeface="Calibri Light" panose="020F0302020204030204"/>
              <a:cs typeface="Calibri Light"/>
            </a:rPr>
            <a:t>response</a:t>
          </a:r>
          <a:r>
            <a:rPr lang="en-AU" sz="1800" kern="1200">
              <a:latin typeface="Calibri Light" panose="020F0302020204030204"/>
            </a:rPr>
            <a:t> </a:t>
          </a:r>
        </a:p>
      </dsp:txBody>
      <dsp:txXfrm>
        <a:off x="1700200" y="61399"/>
        <a:ext cx="1726628" cy="1100808"/>
      </dsp:txXfrm>
    </dsp:sp>
    <dsp:sp modelId="{471EB5F5-6704-459E-9272-26F4E1FC13E9}">
      <dsp:nvSpPr>
        <dsp:cNvPr id="0" name=""/>
        <dsp:cNvSpPr/>
      </dsp:nvSpPr>
      <dsp:spPr>
        <a:xfrm>
          <a:off x="1640649" y="1282754"/>
          <a:ext cx="1845730" cy="121991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rtl="0">
            <a:lnSpc>
              <a:spcPct val="90000"/>
            </a:lnSpc>
            <a:spcBef>
              <a:spcPct val="0"/>
            </a:spcBef>
            <a:spcAft>
              <a:spcPct val="35000"/>
            </a:spcAft>
            <a:buNone/>
          </a:pPr>
          <a:r>
            <a:rPr lang="en-AU" sz="1800" kern="1200">
              <a:latin typeface="Calibri Light" panose="020F0302020204030204"/>
            </a:rPr>
            <a:t>Reliance on the medical model for discussion of trauma </a:t>
          </a:r>
        </a:p>
      </dsp:txBody>
      <dsp:txXfrm>
        <a:off x="1700200" y="1342305"/>
        <a:ext cx="1726628" cy="1100808"/>
      </dsp:txXfrm>
    </dsp:sp>
    <dsp:sp modelId="{C0EA837B-3919-485C-8A63-C8FC2EE4290E}">
      <dsp:nvSpPr>
        <dsp:cNvPr id="0" name=""/>
        <dsp:cNvSpPr/>
      </dsp:nvSpPr>
      <dsp:spPr>
        <a:xfrm>
          <a:off x="1640649" y="2563660"/>
          <a:ext cx="1845730" cy="121991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AU" sz="1800" kern="1200">
              <a:latin typeface="Calibri Light" panose="020F0302020204030204"/>
            </a:rPr>
            <a:t> </a:t>
          </a:r>
          <a:r>
            <a:rPr lang="en-AU" sz="1800" kern="1200"/>
            <a:t>“It only feels crazy until it doesn’t”</a:t>
          </a:r>
          <a:endParaRPr lang="en-US" sz="1800" kern="1200"/>
        </a:p>
      </dsp:txBody>
      <dsp:txXfrm>
        <a:off x="1700200" y="2623211"/>
        <a:ext cx="1726628" cy="11008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CA56B-67C4-4A2C-82A9-CEF4BA99D22D}">
      <dsp:nvSpPr>
        <dsp:cNvPr id="0" name=""/>
        <dsp:cNvSpPr/>
      </dsp:nvSpPr>
      <dsp:spPr>
        <a:xfrm>
          <a:off x="0" y="4597"/>
          <a:ext cx="6513603" cy="97937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E8C5F9-3AC8-4109-9A84-C510CA6EB8AD}">
      <dsp:nvSpPr>
        <dsp:cNvPr id="0" name=""/>
        <dsp:cNvSpPr/>
      </dsp:nvSpPr>
      <dsp:spPr>
        <a:xfrm>
          <a:off x="296259" y="224956"/>
          <a:ext cx="538654" cy="5386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01FDC9A-EBAE-4A62-BCAA-9DE2D5D0454C}">
      <dsp:nvSpPr>
        <dsp:cNvPr id="0" name=""/>
        <dsp:cNvSpPr/>
      </dsp:nvSpPr>
      <dsp:spPr>
        <a:xfrm>
          <a:off x="1131174" y="4597"/>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00100">
            <a:lnSpc>
              <a:spcPct val="90000"/>
            </a:lnSpc>
            <a:spcBef>
              <a:spcPct val="0"/>
            </a:spcBef>
            <a:spcAft>
              <a:spcPct val="35000"/>
            </a:spcAft>
            <a:buNone/>
          </a:pPr>
          <a:r>
            <a:rPr lang="en-AU" sz="1800" kern="1200"/>
            <a:t>Learning from a basis of competence </a:t>
          </a:r>
          <a:endParaRPr lang="en-US" sz="1800" kern="1200"/>
        </a:p>
      </dsp:txBody>
      <dsp:txXfrm>
        <a:off x="1131174" y="4597"/>
        <a:ext cx="5382429" cy="979371"/>
      </dsp:txXfrm>
    </dsp:sp>
    <dsp:sp modelId="{4DBA4663-E759-40F2-AABC-7E390261A9E5}">
      <dsp:nvSpPr>
        <dsp:cNvPr id="0" name=""/>
        <dsp:cNvSpPr/>
      </dsp:nvSpPr>
      <dsp:spPr>
        <a:xfrm>
          <a:off x="0" y="1228812"/>
          <a:ext cx="6513603" cy="97937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5C869F-95AA-4861-B68D-4F52585F4FA4}">
      <dsp:nvSpPr>
        <dsp:cNvPr id="0" name=""/>
        <dsp:cNvSpPr/>
      </dsp:nvSpPr>
      <dsp:spPr>
        <a:xfrm>
          <a:off x="296259" y="1449171"/>
          <a:ext cx="538654" cy="5386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686F8B9-FFB1-4846-A1C9-1CE2E2450808}">
      <dsp:nvSpPr>
        <dsp:cNvPr id="0" name=""/>
        <dsp:cNvSpPr/>
      </dsp:nvSpPr>
      <dsp:spPr>
        <a:xfrm>
          <a:off x="1131174" y="1228812"/>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00100">
            <a:lnSpc>
              <a:spcPct val="90000"/>
            </a:lnSpc>
            <a:spcBef>
              <a:spcPct val="0"/>
            </a:spcBef>
            <a:spcAft>
              <a:spcPct val="35000"/>
            </a:spcAft>
            <a:buNone/>
          </a:pPr>
          <a:r>
            <a:rPr lang="en-AU" sz="1800" kern="1200"/>
            <a:t>The practical function of anger for our male clients </a:t>
          </a:r>
          <a:endParaRPr lang="en-US" sz="1800" kern="1200"/>
        </a:p>
      </dsp:txBody>
      <dsp:txXfrm>
        <a:off x="1131174" y="1228812"/>
        <a:ext cx="5382429" cy="979371"/>
      </dsp:txXfrm>
    </dsp:sp>
    <dsp:sp modelId="{81735EF5-9967-4D55-BEE3-514954993115}">
      <dsp:nvSpPr>
        <dsp:cNvPr id="0" name=""/>
        <dsp:cNvSpPr/>
      </dsp:nvSpPr>
      <dsp:spPr>
        <a:xfrm>
          <a:off x="0" y="2453027"/>
          <a:ext cx="6513603" cy="97937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DC7D45-30F6-4EAB-A635-368AA0C9B36B}">
      <dsp:nvSpPr>
        <dsp:cNvPr id="0" name=""/>
        <dsp:cNvSpPr/>
      </dsp:nvSpPr>
      <dsp:spPr>
        <a:xfrm>
          <a:off x="296259" y="2673385"/>
          <a:ext cx="538654" cy="5386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912D30-7991-40B4-8994-C480B86756FD}">
      <dsp:nvSpPr>
        <dsp:cNvPr id="0" name=""/>
        <dsp:cNvSpPr/>
      </dsp:nvSpPr>
      <dsp:spPr>
        <a:xfrm>
          <a:off x="1131174" y="2453027"/>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00100">
            <a:lnSpc>
              <a:spcPct val="90000"/>
            </a:lnSpc>
            <a:spcBef>
              <a:spcPct val="0"/>
            </a:spcBef>
            <a:spcAft>
              <a:spcPct val="35000"/>
            </a:spcAft>
            <a:buNone/>
          </a:pPr>
          <a:r>
            <a:rPr lang="en-AU" sz="1800" kern="1200"/>
            <a:t>Sometimes the competence can be paradoxical and we then can use our self and our tools to grab at this </a:t>
          </a:r>
          <a:endParaRPr lang="en-US" sz="1800" kern="1200"/>
        </a:p>
      </dsp:txBody>
      <dsp:txXfrm>
        <a:off x="1131174" y="2453027"/>
        <a:ext cx="5382429" cy="979371"/>
      </dsp:txXfrm>
    </dsp:sp>
    <dsp:sp modelId="{8DE10F41-EE6A-4B9F-BEFC-568F877284F1}">
      <dsp:nvSpPr>
        <dsp:cNvPr id="0" name=""/>
        <dsp:cNvSpPr/>
      </dsp:nvSpPr>
      <dsp:spPr>
        <a:xfrm>
          <a:off x="0" y="3677241"/>
          <a:ext cx="6513603" cy="97937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778F6E-102D-4769-A580-FBF91BBECB38}">
      <dsp:nvSpPr>
        <dsp:cNvPr id="0" name=""/>
        <dsp:cNvSpPr/>
      </dsp:nvSpPr>
      <dsp:spPr>
        <a:xfrm>
          <a:off x="296259" y="3897600"/>
          <a:ext cx="538654" cy="5386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DE77F22-8C04-4F9A-A7BD-C0437F6A08A5}">
      <dsp:nvSpPr>
        <dsp:cNvPr id="0" name=""/>
        <dsp:cNvSpPr/>
      </dsp:nvSpPr>
      <dsp:spPr>
        <a:xfrm>
          <a:off x="1131174" y="3677241"/>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00100">
            <a:lnSpc>
              <a:spcPct val="90000"/>
            </a:lnSpc>
            <a:spcBef>
              <a:spcPct val="0"/>
            </a:spcBef>
            <a:spcAft>
              <a:spcPct val="35000"/>
            </a:spcAft>
            <a:buNone/>
          </a:pPr>
          <a:r>
            <a:rPr lang="en-AU" sz="1800" kern="1200"/>
            <a:t>An example here may be a participant with multiple criminal charges around low level threats to government agencies around the role of the military </a:t>
          </a:r>
          <a:endParaRPr lang="en-US" sz="1800" kern="1200"/>
        </a:p>
      </dsp:txBody>
      <dsp:txXfrm>
        <a:off x="1131174" y="3677241"/>
        <a:ext cx="5382429" cy="979371"/>
      </dsp:txXfrm>
    </dsp:sp>
    <dsp:sp modelId="{30647C61-DDAD-4D49-A881-AC8EB966E3EF}">
      <dsp:nvSpPr>
        <dsp:cNvPr id="0" name=""/>
        <dsp:cNvSpPr/>
      </dsp:nvSpPr>
      <dsp:spPr>
        <a:xfrm>
          <a:off x="0" y="4901456"/>
          <a:ext cx="6513603" cy="979371"/>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A3A9DA-F18E-4BFF-8039-092D825E8FDA}">
      <dsp:nvSpPr>
        <dsp:cNvPr id="0" name=""/>
        <dsp:cNvSpPr/>
      </dsp:nvSpPr>
      <dsp:spPr>
        <a:xfrm>
          <a:off x="296259" y="5121814"/>
          <a:ext cx="538654" cy="53865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2E52C5A-DBB7-425E-9C69-BF6F30C2F1DD}">
      <dsp:nvSpPr>
        <dsp:cNvPr id="0" name=""/>
        <dsp:cNvSpPr/>
      </dsp:nvSpPr>
      <dsp:spPr>
        <a:xfrm>
          <a:off x="1131174" y="4901456"/>
          <a:ext cx="5382429" cy="979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650" tIns="103650" rIns="103650" bIns="103650" numCol="1" spcCol="1270" anchor="ctr" anchorCtr="0">
          <a:noAutofit/>
        </a:bodyPr>
        <a:lstStyle/>
        <a:p>
          <a:pPr marL="0" lvl="0" indent="0" algn="l" defTabSz="800100">
            <a:lnSpc>
              <a:spcPct val="90000"/>
            </a:lnSpc>
            <a:spcBef>
              <a:spcPct val="0"/>
            </a:spcBef>
            <a:spcAft>
              <a:spcPct val="35000"/>
            </a:spcAft>
            <a:buNone/>
          </a:pPr>
          <a:r>
            <a:rPr lang="en-AU" sz="1800" kern="1200"/>
            <a:t>So I can see you have passion and conviction.. But the message is getting lost for you. I wonder why? Let's explore this together. </a:t>
          </a:r>
          <a:endParaRPr lang="en-US" sz="1800" kern="1200"/>
        </a:p>
      </dsp:txBody>
      <dsp:txXfrm>
        <a:off x="1131174" y="4901456"/>
        <a:ext cx="5382429" cy="97937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8E28E4-E165-4F2A-82F4-AC5479F518C2}" type="datetimeFigureOut">
              <a:rPr lang="en-AU" smtClean="0"/>
              <a:t>20/10/2019</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62944-9EBF-4EA8-BF65-589A8CC450EF}" type="slidenum">
              <a:rPr lang="en-AU" smtClean="0"/>
              <a:t>‹#›</a:t>
            </a:fld>
            <a:endParaRPr lang="en-AU"/>
          </a:p>
        </p:txBody>
      </p:sp>
    </p:spTree>
    <p:extLst>
      <p:ext uri="{BB962C8B-B14F-4D97-AF65-F5344CB8AC3E}">
        <p14:creationId xmlns:p14="http://schemas.microsoft.com/office/powerpoint/2010/main" val="3820182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cs typeface="Calibri"/>
              </a:rPr>
              <a:t>Themes for working with front line responders with a range of presentations involving trauma (both physical and psychological) </a:t>
            </a:r>
            <a:endParaRPr lang="en-AU"/>
          </a:p>
        </p:txBody>
      </p:sp>
      <p:sp>
        <p:nvSpPr>
          <p:cNvPr id="4" name="Slide Number Placeholder 3"/>
          <p:cNvSpPr>
            <a:spLocks noGrp="1"/>
          </p:cNvSpPr>
          <p:nvPr>
            <p:ph type="sldNum" sz="quarter" idx="5"/>
          </p:nvPr>
        </p:nvSpPr>
        <p:spPr/>
        <p:txBody>
          <a:bodyPr/>
          <a:lstStyle/>
          <a:p>
            <a:fld id="{9CA62944-9EBF-4EA8-BF65-589A8CC450EF}" type="slidenum">
              <a:rPr lang="en-AU" smtClean="0"/>
              <a:t>1</a:t>
            </a:fld>
            <a:endParaRPr lang="en-AU"/>
          </a:p>
        </p:txBody>
      </p:sp>
    </p:spTree>
    <p:extLst>
      <p:ext uri="{BB962C8B-B14F-4D97-AF65-F5344CB8AC3E}">
        <p14:creationId xmlns:p14="http://schemas.microsoft.com/office/powerpoint/2010/main" val="18795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From an identity viewpoint by examining the unconscious trappings of para-military and or military identity we are tapping into the shadow self and the underlying fears of death, injury and at a core level humanity</a:t>
            </a:r>
          </a:p>
          <a:p>
            <a:r>
              <a:rPr lang="en-AU"/>
              <a:t>This can lead to shunning and or isolation (from internalised stigma and compartmentalisation) and or external push back from organisations or individuals who themselves are afraid of these outcomes. </a:t>
            </a:r>
          </a:p>
          <a:p>
            <a:r>
              <a:rPr lang="en-AU"/>
              <a:t>This coupled with heteronormative and restrictive views of gender presentation can isolate our clients. </a:t>
            </a:r>
          </a:p>
          <a:p>
            <a:r>
              <a:rPr lang="en-AU"/>
              <a:t>By </a:t>
            </a:r>
            <a:r>
              <a:rPr lang="en-AU" err="1"/>
              <a:t>overting</a:t>
            </a:r>
            <a:r>
              <a:rPr lang="en-AU"/>
              <a:t> and reframing these schemas (do people get sick, do they talk about their feelings, do warriors/soldiers/ responders ever need to recover) we can re-imagine successful outcomes. </a:t>
            </a:r>
          </a:p>
          <a:p>
            <a:r>
              <a:rPr lang="en-AU"/>
              <a:t>Parallel planning what future goals may look like to outside of a familiar structure at this time can be very useful </a:t>
            </a:r>
          </a:p>
          <a:p>
            <a:endParaRPr lang="en-AU"/>
          </a:p>
        </p:txBody>
      </p:sp>
      <p:sp>
        <p:nvSpPr>
          <p:cNvPr id="4" name="Slide Number Placeholder 3"/>
          <p:cNvSpPr>
            <a:spLocks noGrp="1"/>
          </p:cNvSpPr>
          <p:nvPr>
            <p:ph type="sldNum" sz="quarter" idx="5"/>
          </p:nvPr>
        </p:nvSpPr>
        <p:spPr/>
        <p:txBody>
          <a:bodyPr/>
          <a:lstStyle/>
          <a:p>
            <a:fld id="{9CA62944-9EBF-4EA8-BF65-589A8CC450EF}" type="slidenum">
              <a:rPr lang="en-AU" smtClean="0"/>
              <a:t>10</a:t>
            </a:fld>
            <a:endParaRPr lang="en-AU"/>
          </a:p>
        </p:txBody>
      </p:sp>
    </p:spTree>
    <p:extLst>
      <p:ext uri="{BB962C8B-B14F-4D97-AF65-F5344CB8AC3E}">
        <p14:creationId xmlns:p14="http://schemas.microsoft.com/office/powerpoint/2010/main" val="537558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I often find that some of this client group can and do fall within a complex case management model and this can lead to misunderstandings or </a:t>
            </a:r>
            <a:r>
              <a:rPr lang="en-AU" err="1"/>
              <a:t>break down</a:t>
            </a:r>
            <a:r>
              <a:rPr lang="en-AU"/>
              <a:t> in communication with other providers (</a:t>
            </a:r>
            <a:r>
              <a:rPr lang="en-AU" err="1"/>
              <a:t>eg</a:t>
            </a:r>
            <a:r>
              <a:rPr lang="en-AU"/>
              <a:t>- the old social workers do accommodation only under case management idea) </a:t>
            </a:r>
            <a:r>
              <a:rPr lang="en-AU">
                <a:cs typeface="Calibri"/>
              </a:rPr>
              <a:t> </a:t>
            </a:r>
            <a:endParaRPr lang="en-US"/>
          </a:p>
        </p:txBody>
      </p:sp>
      <p:sp>
        <p:nvSpPr>
          <p:cNvPr id="4" name="Slide Number Placeholder 3"/>
          <p:cNvSpPr>
            <a:spLocks noGrp="1"/>
          </p:cNvSpPr>
          <p:nvPr>
            <p:ph type="sldNum" sz="quarter" idx="5"/>
          </p:nvPr>
        </p:nvSpPr>
        <p:spPr/>
        <p:txBody>
          <a:bodyPr/>
          <a:lstStyle/>
          <a:p>
            <a:fld id="{9CA62944-9EBF-4EA8-BF65-589A8CC450EF}" type="slidenum">
              <a:rPr lang="en-AU" smtClean="0"/>
              <a:t>11</a:t>
            </a:fld>
            <a:endParaRPr lang="en-AU"/>
          </a:p>
        </p:txBody>
      </p:sp>
    </p:spTree>
    <p:extLst>
      <p:ext uri="{BB962C8B-B14F-4D97-AF65-F5344CB8AC3E}">
        <p14:creationId xmlns:p14="http://schemas.microsoft.com/office/powerpoint/2010/main" val="893270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cs typeface="Calibri"/>
              </a:rPr>
              <a:t>What works about the trauma response :-</a:t>
            </a:r>
            <a:r>
              <a:rPr lang="en-AU"/>
              <a:t>(reframing the trauma response as a protective mechanism enables the individual to regain esteem in understanding the positive symptom as an aspect of recovery) </a:t>
            </a:r>
          </a:p>
          <a:p>
            <a:endParaRPr lang="en-AU">
              <a:cs typeface="Calibri"/>
            </a:endParaRPr>
          </a:p>
          <a:p>
            <a:r>
              <a:rPr lang="en-AU">
                <a:cs typeface="Calibri"/>
              </a:rPr>
              <a:t>Reliance and Importance of the medical model :-</a:t>
            </a:r>
            <a:r>
              <a:rPr lang="en-AU"/>
              <a:t>Often in an effort to introduce trauma and the experiences of trauma there is a reliance on the medical model and evidence based information when introducing the concept to responders in organisational training. By also recognising and incorporating into our language the cultural stigma and necessary avoidance until eventual engagement, this creates a dual focus of underlying the relatedness and functionality of a trauma response. It decreases the stigma, and in turn would increase earlier help seeking. In short, it no longer feels crazy</a:t>
            </a:r>
            <a:endParaRPr lang="en-AU">
              <a:cs typeface="Calibri"/>
            </a:endParaRPr>
          </a:p>
        </p:txBody>
      </p:sp>
      <p:sp>
        <p:nvSpPr>
          <p:cNvPr id="4" name="Slide Number Placeholder 3"/>
          <p:cNvSpPr>
            <a:spLocks noGrp="1"/>
          </p:cNvSpPr>
          <p:nvPr>
            <p:ph type="sldNum" sz="quarter" idx="5"/>
          </p:nvPr>
        </p:nvSpPr>
        <p:spPr/>
        <p:txBody>
          <a:bodyPr/>
          <a:lstStyle/>
          <a:p>
            <a:fld id="{9CA62944-9EBF-4EA8-BF65-589A8CC450EF}" type="slidenum">
              <a:rPr lang="en-AU" smtClean="0"/>
              <a:t>12</a:t>
            </a:fld>
            <a:endParaRPr lang="en-AU"/>
          </a:p>
        </p:txBody>
      </p:sp>
    </p:spTree>
    <p:extLst>
      <p:ext uri="{BB962C8B-B14F-4D97-AF65-F5344CB8AC3E}">
        <p14:creationId xmlns:p14="http://schemas.microsoft.com/office/powerpoint/2010/main" val="1156844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cs typeface="Calibri"/>
              </a:rPr>
              <a:t>If your front line responder has an exaggerated fight response, by breaking down the components of that :- ok you can rapidly assess information in line with your training, your body strongly responds to protecting you, you know well how to get your point across with your voice and body language, what works about that, what doesn’t, where has it served you well until now, where doesn’t it serve you </a:t>
            </a:r>
          </a:p>
          <a:p>
            <a:r>
              <a:rPr lang="en-AU"/>
              <a:t>:- by asking the person where their competence sits, that helps us to reframe and reprogram their recovery together by aligning their experience of trauma and the protective functions of their current positive symptoms with their lived experience of excellence Í can see how that anger response may have worked well in physically removing you from danger but </a:t>
            </a:r>
            <a:r>
              <a:rPr lang="en-AU" err="1"/>
              <a:t>doesnt</a:t>
            </a:r>
            <a:r>
              <a:rPr lang="en-AU"/>
              <a:t> work so well in an investigative interview scenario. How do you learn best, what has worked before?</a:t>
            </a:r>
          </a:p>
        </p:txBody>
      </p:sp>
      <p:sp>
        <p:nvSpPr>
          <p:cNvPr id="4" name="Slide Number Placeholder 3"/>
          <p:cNvSpPr>
            <a:spLocks noGrp="1"/>
          </p:cNvSpPr>
          <p:nvPr>
            <p:ph type="sldNum" sz="quarter" idx="5"/>
          </p:nvPr>
        </p:nvSpPr>
        <p:spPr/>
        <p:txBody>
          <a:bodyPr/>
          <a:lstStyle/>
          <a:p>
            <a:fld id="{9CA62944-9EBF-4EA8-BF65-589A8CC450EF}" type="slidenum">
              <a:rPr lang="en-AU" smtClean="0"/>
              <a:t>13</a:t>
            </a:fld>
            <a:endParaRPr lang="en-AU"/>
          </a:p>
        </p:txBody>
      </p:sp>
    </p:spTree>
    <p:extLst>
      <p:ext uri="{BB962C8B-B14F-4D97-AF65-F5344CB8AC3E}">
        <p14:creationId xmlns:p14="http://schemas.microsoft.com/office/powerpoint/2010/main" val="4139342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“Max I have all these people calling me to tell me about their feelings”</a:t>
            </a:r>
          </a:p>
          <a:p>
            <a:r>
              <a:rPr lang="en-AU"/>
              <a:t>“suddenly people won’t stop connecting with me”</a:t>
            </a:r>
          </a:p>
          <a:p>
            <a:r>
              <a:rPr lang="en-AU"/>
              <a:t>“my dad was always so proud of me being in the police.. What does it mean if I tell him I don’t want to do this anymore”</a:t>
            </a:r>
            <a:endParaRPr lang="en-AU">
              <a:cs typeface="Calibri" panose="020F0502020204030204"/>
            </a:endParaRPr>
          </a:p>
        </p:txBody>
      </p:sp>
      <p:sp>
        <p:nvSpPr>
          <p:cNvPr id="4" name="Slide Number Placeholder 3"/>
          <p:cNvSpPr>
            <a:spLocks noGrp="1"/>
          </p:cNvSpPr>
          <p:nvPr>
            <p:ph type="sldNum" sz="quarter" idx="5"/>
          </p:nvPr>
        </p:nvSpPr>
        <p:spPr/>
        <p:txBody>
          <a:bodyPr/>
          <a:lstStyle/>
          <a:p>
            <a:fld id="{9CA62944-9EBF-4EA8-BF65-589A8CC450EF}" type="slidenum">
              <a:rPr lang="en-AU" smtClean="0"/>
              <a:t>14</a:t>
            </a:fld>
            <a:endParaRPr lang="en-AU"/>
          </a:p>
        </p:txBody>
      </p:sp>
    </p:spTree>
    <p:extLst>
      <p:ext uri="{BB962C8B-B14F-4D97-AF65-F5344CB8AC3E}">
        <p14:creationId xmlns:p14="http://schemas.microsoft.com/office/powerpoint/2010/main" val="51670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line with responder culture  beliefs can shift and change depending on the cultural environment and come from a range of sources </a:t>
            </a:r>
          </a:p>
          <a:p>
            <a:r>
              <a:rPr lang="en-US">
                <a:cs typeface="Calibri"/>
              </a:rPr>
              <a:t>Some common ones are </a:t>
            </a:r>
          </a:p>
          <a:p>
            <a:r>
              <a:rPr lang="en-US">
                <a:cs typeface="Calibri"/>
              </a:rPr>
              <a:t>-there is no can't. I can achieve it </a:t>
            </a:r>
          </a:p>
          <a:p>
            <a:r>
              <a:rPr lang="en-US">
                <a:cs typeface="Calibri"/>
              </a:rPr>
              <a:t>-I thought I was part of a family and I am not (referring to the organization) </a:t>
            </a:r>
          </a:p>
          <a:p>
            <a:r>
              <a:rPr lang="en-US">
                <a:cs typeface="Calibri"/>
              </a:rPr>
              <a:t>- Only crazy people have PTSD/ Anxiety/ Depression</a:t>
            </a:r>
          </a:p>
          <a:p>
            <a:r>
              <a:rPr lang="en-US">
                <a:cs typeface="Calibri"/>
              </a:rPr>
              <a:t>Gently finding out the origin of the beliefs and where they stemmed from can be useful in teasing out the functional core of the belief and what protective mechanisms (</a:t>
            </a:r>
            <a:r>
              <a:rPr lang="en-US" err="1">
                <a:cs typeface="Calibri"/>
              </a:rPr>
              <a:t>ie</a:t>
            </a:r>
            <a:r>
              <a:rPr lang="en-US">
                <a:cs typeface="Calibri"/>
              </a:rPr>
              <a:t> </a:t>
            </a:r>
            <a:r>
              <a:rPr lang="en-US" err="1">
                <a:cs typeface="Calibri"/>
              </a:rPr>
              <a:t>compartmentalisation</a:t>
            </a:r>
            <a:r>
              <a:rPr lang="en-US">
                <a:cs typeface="Calibri"/>
              </a:rPr>
              <a:t>)  are part of it. </a:t>
            </a:r>
          </a:p>
        </p:txBody>
      </p:sp>
      <p:sp>
        <p:nvSpPr>
          <p:cNvPr id="4" name="Slide Number Placeholder 3"/>
          <p:cNvSpPr>
            <a:spLocks noGrp="1"/>
          </p:cNvSpPr>
          <p:nvPr>
            <p:ph type="sldNum" sz="quarter" idx="5"/>
          </p:nvPr>
        </p:nvSpPr>
        <p:spPr/>
        <p:txBody>
          <a:bodyPr/>
          <a:lstStyle/>
          <a:p>
            <a:fld id="{9CA62944-9EBF-4EA8-BF65-589A8CC450EF}" type="slidenum">
              <a:rPr lang="en-AU" smtClean="0"/>
              <a:t>15</a:t>
            </a:fld>
            <a:endParaRPr lang="en-AU"/>
          </a:p>
        </p:txBody>
      </p:sp>
    </p:spTree>
    <p:extLst>
      <p:ext uri="{BB962C8B-B14F-4D97-AF65-F5344CB8AC3E}">
        <p14:creationId xmlns:p14="http://schemas.microsoft.com/office/powerpoint/2010/main" val="338859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Now I am starting to get a picture together of what I want and where I am going </a:t>
            </a:r>
            <a:endParaRPr lang="en-US">
              <a:cs typeface="Calibri"/>
            </a:endParaRPr>
          </a:p>
          <a:p>
            <a:r>
              <a:rPr lang="en-US" dirty="0">
                <a:cs typeface="Calibri"/>
              </a:rPr>
              <a:t>- how do I keep moving </a:t>
            </a:r>
          </a:p>
          <a:p>
            <a:endParaRPr lang="en-US" dirty="0">
              <a:cs typeface="Calibri"/>
            </a:endParaRPr>
          </a:p>
          <a:p>
            <a:r>
              <a:rPr lang="en-US" dirty="0">
                <a:cs typeface="Calibri"/>
              </a:rPr>
              <a:t>I find that the alignment with progress and goal adjustment with life transition points is crucial and useful in this stage of the work as is recalibrating and exploring the nature of the persons surrounding connections and relationships. This also helps assist with setbacks and upcoming challenges as part of the natural order and progression of trauma recovery work. </a:t>
            </a:r>
          </a:p>
        </p:txBody>
      </p:sp>
      <p:sp>
        <p:nvSpPr>
          <p:cNvPr id="4" name="Slide Number Placeholder 3"/>
          <p:cNvSpPr>
            <a:spLocks noGrp="1"/>
          </p:cNvSpPr>
          <p:nvPr>
            <p:ph type="sldNum" sz="quarter" idx="5"/>
          </p:nvPr>
        </p:nvSpPr>
        <p:spPr/>
        <p:txBody>
          <a:bodyPr/>
          <a:lstStyle/>
          <a:p>
            <a:fld id="{9CA62944-9EBF-4EA8-BF65-589A8CC450EF}" type="slidenum">
              <a:rPr lang="en-AU" smtClean="0"/>
              <a:t>16</a:t>
            </a:fld>
            <a:endParaRPr lang="en-AU"/>
          </a:p>
        </p:txBody>
      </p:sp>
    </p:spTree>
    <p:extLst>
      <p:ext uri="{BB962C8B-B14F-4D97-AF65-F5344CB8AC3E}">
        <p14:creationId xmlns:p14="http://schemas.microsoft.com/office/powerpoint/2010/main" val="3184365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Focusing on the minute – the minute to minute stuff can take the locus of control back where possible to the individual </a:t>
            </a:r>
            <a:endParaRPr lang="en-US">
              <a:cs typeface="Calibri"/>
            </a:endParaRPr>
          </a:p>
          <a:p>
            <a:r>
              <a:rPr lang="en-US" dirty="0">
                <a:cs typeface="Calibri"/>
              </a:rPr>
              <a:t>- in the moments following an industrial relations stand down, </a:t>
            </a:r>
          </a:p>
          <a:p>
            <a:r>
              <a:rPr lang="en-US" dirty="0">
                <a:cs typeface="Calibri"/>
              </a:rPr>
              <a:t>-an overwhelming injury </a:t>
            </a:r>
          </a:p>
          <a:p>
            <a:r>
              <a:rPr lang="en-US" dirty="0">
                <a:cs typeface="Calibri"/>
              </a:rPr>
              <a:t>- a series of invasive and intrusive moments </a:t>
            </a:r>
          </a:p>
          <a:p>
            <a:r>
              <a:rPr lang="en-US" dirty="0">
                <a:cs typeface="Calibri"/>
              </a:rPr>
              <a:t>-setting core tasks and completing them can give relief and confidence</a:t>
            </a:r>
          </a:p>
        </p:txBody>
      </p:sp>
      <p:sp>
        <p:nvSpPr>
          <p:cNvPr id="4" name="Slide Number Placeholder 3"/>
          <p:cNvSpPr>
            <a:spLocks noGrp="1"/>
          </p:cNvSpPr>
          <p:nvPr>
            <p:ph type="sldNum" sz="quarter" idx="5"/>
          </p:nvPr>
        </p:nvSpPr>
        <p:spPr/>
        <p:txBody>
          <a:bodyPr/>
          <a:lstStyle/>
          <a:p>
            <a:fld id="{9CA62944-9EBF-4EA8-BF65-589A8CC450EF}" type="slidenum">
              <a:rPr lang="en-AU" smtClean="0"/>
              <a:t>17</a:t>
            </a:fld>
            <a:endParaRPr lang="en-AU"/>
          </a:p>
        </p:txBody>
      </p:sp>
    </p:spTree>
    <p:extLst>
      <p:ext uri="{BB962C8B-B14F-4D97-AF65-F5344CB8AC3E}">
        <p14:creationId xmlns:p14="http://schemas.microsoft.com/office/powerpoint/2010/main" val="61773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I have gained my knowledge in positive behaviour support work from my work in the disability sector. While many aspects of this work are not necessarily transferable I have found the functional mapping of triggers antecedents and functions of behaviour very helpful in working with trauma recovery. </a:t>
            </a:r>
          </a:p>
          <a:p>
            <a:endParaRPr lang="en-AU"/>
          </a:p>
          <a:p>
            <a:r>
              <a:rPr lang="en-AU"/>
              <a:t>My learnings in attachment theory and adaptations have come from a background in child protection and child and youth mental health. I have found this very useful in a psychoeducation way in working with adult men with childhood histories of physical violence perpetrated by their fathers who have often been veterans themselves</a:t>
            </a:r>
          </a:p>
          <a:p>
            <a:endParaRPr lang="en-AU"/>
          </a:p>
          <a:p>
            <a:r>
              <a:rPr lang="en-AU"/>
              <a:t>Culture Mapping is a negotiating in business model that I have found profoundly useful in navigating different cultural norms and beliefs (there is a book by Erin Meyer) </a:t>
            </a:r>
          </a:p>
        </p:txBody>
      </p:sp>
      <p:sp>
        <p:nvSpPr>
          <p:cNvPr id="4" name="Slide Number Placeholder 3"/>
          <p:cNvSpPr>
            <a:spLocks noGrp="1"/>
          </p:cNvSpPr>
          <p:nvPr>
            <p:ph type="sldNum" sz="quarter" idx="5"/>
          </p:nvPr>
        </p:nvSpPr>
        <p:spPr/>
        <p:txBody>
          <a:bodyPr/>
          <a:lstStyle/>
          <a:p>
            <a:fld id="{9CA62944-9EBF-4EA8-BF65-589A8CC450EF}" type="slidenum">
              <a:rPr lang="en-AU" smtClean="0"/>
              <a:t>2</a:t>
            </a:fld>
            <a:endParaRPr lang="en-AU"/>
          </a:p>
        </p:txBody>
      </p:sp>
    </p:spTree>
    <p:extLst>
      <p:ext uri="{BB962C8B-B14F-4D97-AF65-F5344CB8AC3E}">
        <p14:creationId xmlns:p14="http://schemas.microsoft.com/office/powerpoint/2010/main" val="4259339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47A5621-1D04-4A8C-A126-6F3D83CC00BE}" type="slidenum">
              <a:rPr lang="en-US"/>
              <a:t>3</a:t>
            </a:fld>
            <a:endParaRPr lang="en-US"/>
          </a:p>
        </p:txBody>
      </p:sp>
    </p:spTree>
    <p:extLst>
      <p:ext uri="{BB962C8B-B14F-4D97-AF65-F5344CB8AC3E}">
        <p14:creationId xmlns:p14="http://schemas.microsoft.com/office/powerpoint/2010/main" val="3657763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cs typeface="Calibri"/>
              </a:rPr>
              <a:t>When people think about stigma they often think about minority populations. Gay and lesbian, transgender folks. People of colour. People living in poverty. People do not think of the experiences of our frontline responders. </a:t>
            </a:r>
          </a:p>
          <a:p>
            <a:r>
              <a:rPr lang="en-AU">
                <a:cs typeface="Calibri"/>
              </a:rPr>
              <a:t>Some people who are currently employed may or may not fit across some of these intersections. Many do not on the surface appear to share much situationally when it comes to experiencing stigma. </a:t>
            </a:r>
          </a:p>
          <a:p>
            <a:r>
              <a:rPr lang="en-AU">
                <a:cs typeface="Calibri"/>
              </a:rPr>
              <a:t>The vast majority of my caseload are heterosexual men who may or may not be currently still in employment. </a:t>
            </a:r>
          </a:p>
          <a:p>
            <a:r>
              <a:rPr lang="en-AU">
                <a:cs typeface="Calibri"/>
              </a:rPr>
              <a:t>Traditionally this is not a group that many would associate the term stigma with.</a:t>
            </a:r>
          </a:p>
          <a:p>
            <a:r>
              <a:rPr lang="en-AU">
                <a:cs typeface="Calibri"/>
              </a:rPr>
              <a:t>However when we examine a little deeper some of the fixed points of identity that many of our frontline responders connect with the picture can change. </a:t>
            </a:r>
          </a:p>
        </p:txBody>
      </p:sp>
      <p:sp>
        <p:nvSpPr>
          <p:cNvPr id="4" name="Slide Number Placeholder 3"/>
          <p:cNvSpPr>
            <a:spLocks noGrp="1"/>
          </p:cNvSpPr>
          <p:nvPr>
            <p:ph type="sldNum" sz="quarter" idx="5"/>
          </p:nvPr>
        </p:nvSpPr>
        <p:spPr/>
        <p:txBody>
          <a:bodyPr/>
          <a:lstStyle/>
          <a:p>
            <a:fld id="{9CA62944-9EBF-4EA8-BF65-589A8CC450EF}" type="slidenum">
              <a:rPr lang="en-AU" smtClean="0"/>
              <a:t>4</a:t>
            </a:fld>
            <a:endParaRPr lang="en-AU"/>
          </a:p>
        </p:txBody>
      </p:sp>
    </p:spTree>
    <p:extLst>
      <p:ext uri="{BB962C8B-B14F-4D97-AF65-F5344CB8AC3E}">
        <p14:creationId xmlns:p14="http://schemas.microsoft.com/office/powerpoint/2010/main" val="1588625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a:p>
            <a:pPr marL="171450" indent="-171450">
              <a:lnSpc>
                <a:spcPct val="90000"/>
              </a:lnSpc>
              <a:spcBef>
                <a:spcPts val="1000"/>
              </a:spcBef>
              <a:buFont typeface="Arial"/>
              <a:buChar char="•"/>
            </a:pPr>
            <a:r>
              <a:rPr lang="en-AU"/>
              <a:t>Social workers are designed to look at systems. </a:t>
            </a:r>
            <a:endParaRPr lang="en-US"/>
          </a:p>
          <a:p>
            <a:pPr marL="171450" indent="-171450">
              <a:lnSpc>
                <a:spcPct val="90000"/>
              </a:lnSpc>
              <a:spcBef>
                <a:spcPts val="1000"/>
              </a:spcBef>
              <a:buFont typeface="Arial"/>
              <a:buChar char="•"/>
            </a:pPr>
            <a:r>
              <a:rPr lang="en-AU"/>
              <a:t>One of the fundamental core principles is focusing on the individual within a system. </a:t>
            </a:r>
            <a:endParaRPr lang="en-US"/>
          </a:p>
          <a:p>
            <a:pPr marL="171450" indent="-171450">
              <a:lnSpc>
                <a:spcPct val="90000"/>
              </a:lnSpc>
              <a:spcBef>
                <a:spcPts val="1000"/>
              </a:spcBef>
              <a:buFont typeface="Arial"/>
              <a:buChar char="•"/>
            </a:pPr>
            <a:r>
              <a:rPr lang="en-AU"/>
              <a:t>By looking at someone’s identity, the functional aspects of their identity, the systems they live within that shape their identity and the stigma that is both spoken and unspoken, this helps us understand their world view. </a:t>
            </a:r>
            <a:endParaRPr lang="en-US"/>
          </a:p>
          <a:p>
            <a:pPr marL="171450" indent="-171450">
              <a:lnSpc>
                <a:spcPct val="90000"/>
              </a:lnSpc>
              <a:spcBef>
                <a:spcPts val="1000"/>
              </a:spcBef>
              <a:buFont typeface="Arial"/>
              <a:buChar char="•"/>
            </a:pPr>
            <a:r>
              <a:rPr lang="en-AU"/>
              <a:t>The origins of the belief systems that both serve the individual and no longer serve the individual.  </a:t>
            </a:r>
            <a:endParaRPr lang="en-US"/>
          </a:p>
          <a:p>
            <a:pPr marL="171450" indent="-171450">
              <a:lnSpc>
                <a:spcPct val="90000"/>
              </a:lnSpc>
              <a:spcBef>
                <a:spcPts val="1000"/>
              </a:spcBef>
              <a:buFont typeface="Arial"/>
              <a:buChar char="•"/>
            </a:pPr>
            <a:r>
              <a:rPr lang="en-AU"/>
              <a:t>This requires us to change from a fixed point of identity approach </a:t>
            </a:r>
            <a:r>
              <a:rPr lang="en-AU">
                <a:cs typeface="Calibri"/>
              </a:rPr>
              <a:t> </a:t>
            </a:r>
            <a:endParaRPr lang="en-AU"/>
          </a:p>
        </p:txBody>
      </p:sp>
      <p:sp>
        <p:nvSpPr>
          <p:cNvPr id="4" name="Slide Number Placeholder 3"/>
          <p:cNvSpPr>
            <a:spLocks noGrp="1"/>
          </p:cNvSpPr>
          <p:nvPr>
            <p:ph type="sldNum" sz="quarter" idx="10"/>
          </p:nvPr>
        </p:nvSpPr>
        <p:spPr/>
        <p:txBody>
          <a:bodyPr/>
          <a:lstStyle/>
          <a:p>
            <a:fld id="{A47A5621-1D04-4A8C-A126-6F3D83CC00BE}" type="slidenum">
              <a:rPr lang="en-US" smtClean="0"/>
              <a:t>5</a:t>
            </a:fld>
            <a:endParaRPr lang="en-US"/>
          </a:p>
        </p:txBody>
      </p:sp>
    </p:spTree>
    <p:extLst>
      <p:ext uri="{BB962C8B-B14F-4D97-AF65-F5344CB8AC3E}">
        <p14:creationId xmlns:p14="http://schemas.microsoft.com/office/powerpoint/2010/main" val="2084347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A47A5621-1D04-4A8C-A126-6F3D83CC00BE}" type="slidenum">
              <a:rPr lang="en-US" smtClean="0"/>
              <a:t>6</a:t>
            </a:fld>
            <a:endParaRPr lang="en-US"/>
          </a:p>
        </p:txBody>
      </p:sp>
      <p:sp>
        <p:nvSpPr>
          <p:cNvPr id="6" name="Slide Image Placeholder 1">
            <a:extLst>
              <a:ext uri="{FF2B5EF4-FFF2-40B4-BE49-F238E27FC236}">
                <a16:creationId xmlns:a16="http://schemas.microsoft.com/office/drawing/2014/main" id="{972AA81F-D9B6-40CB-B561-B5E9DCE1013D}"/>
              </a:ext>
            </a:extLst>
          </p:cNvPr>
          <p:cNvSpPr txBox="1">
            <a:spLocks noGrp="1" noRot="1" noChangeAspect="1"/>
          </p:cNvSpPr>
          <p:nvPr>
            <p:ph type="body" idx="1"/>
          </p:nvPr>
        </p:nvSpPr>
        <p:spPr>
          <a:xfrm>
            <a:off x="685800" y="4400550"/>
            <a:ext cx="5486400" cy="3600450"/>
          </a:xfrm>
          <a:prstGeom prst="rect">
            <a:avLst/>
          </a:prstGeom>
          <a:noFill/>
          <a:ln w="12700">
            <a:solidFill>
              <a:prstClr val="black"/>
            </a:solidFill>
          </a:ln>
        </p:spPr>
        <p:txBody>
          <a:bodyPr vert="horz" lIns="91440" tIns="45720" rIns="91440" bIns="45720" rtlCol="0" anchor="ctr"/>
          <a:lstStyle/>
          <a:p>
            <a:r>
              <a:rPr lang="en-AU">
                <a:cs typeface="Calibri" panose="020F0502020204030204"/>
              </a:rPr>
              <a:t>When we think about what many of our front line responders share it is a culture of "can do"</a:t>
            </a:r>
          </a:p>
          <a:p>
            <a:r>
              <a:rPr lang="en-AU">
                <a:cs typeface="Calibri" panose="020F0502020204030204"/>
              </a:rPr>
              <a:t>Of striving through adversity, of bravery and "pushing through" of sidelining emotions. </a:t>
            </a:r>
          </a:p>
          <a:p>
            <a:r>
              <a:rPr lang="en-AU">
                <a:cs typeface="Calibri" panose="020F0502020204030204"/>
              </a:rPr>
              <a:t>Systemically over the last 10 years organisationally we have seen increasing attempts on a macro scale to introduce the concepts of wellbeing and to embed them in language within cultures. However culture shift takes time and unspoken beliefs both in relation to the nature of trauma response and wellbeing. Particularly in relation to injury and or mental health. </a:t>
            </a:r>
          </a:p>
          <a:p>
            <a:r>
              <a:rPr lang="en-AU">
                <a:cs typeface="Calibri" panose="020F0502020204030204"/>
              </a:rPr>
              <a:t>Most front line responders have spoken of a distancing from civilians in relation to their work. When they then come into accident, physical or psychological injury, then two opposing fields collide. </a:t>
            </a:r>
          </a:p>
        </p:txBody>
      </p:sp>
    </p:spTree>
    <p:extLst>
      <p:ext uri="{BB962C8B-B14F-4D97-AF65-F5344CB8AC3E}">
        <p14:creationId xmlns:p14="http://schemas.microsoft.com/office/powerpoint/2010/main" val="3442850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We work within a paradigm of dissonance. With people who are seen as the epitome of successful warriors, responders and soldiers. </a:t>
            </a:r>
          </a:p>
          <a:p>
            <a:r>
              <a:rPr lang="en-AU"/>
              <a:t>the cognitive dissonance of stigma in front line response / or a clash of cultures by them attending work with the framework of recovery is profound</a:t>
            </a:r>
          </a:p>
          <a:p>
            <a:r>
              <a:rPr lang="en-AU"/>
              <a:t>Working with shame and the other F word (feelings) </a:t>
            </a:r>
          </a:p>
          <a:p>
            <a:r>
              <a:rPr lang="en-AU"/>
              <a:t>By aligning the concept of work performance (as a fundamental underpinning of the professional culture we are working with) with the current presentation we can break down the experience of the brain and body as continuing to operate under these conditions and reframe the recovery as a continuation of this. While gently identifying that organisations can have some catching up to do to individuals. </a:t>
            </a:r>
          </a:p>
          <a:p>
            <a:r>
              <a:rPr lang="en-AU"/>
              <a:t>It de mystifies both the experience of symptoms and the learning of new skills which both enhances the individuals self esteem and identity formulation. </a:t>
            </a:r>
          </a:p>
        </p:txBody>
      </p:sp>
      <p:sp>
        <p:nvSpPr>
          <p:cNvPr id="4" name="Slide Number Placeholder 3"/>
          <p:cNvSpPr>
            <a:spLocks noGrp="1"/>
          </p:cNvSpPr>
          <p:nvPr>
            <p:ph type="sldNum" sz="quarter" idx="5"/>
          </p:nvPr>
        </p:nvSpPr>
        <p:spPr/>
        <p:txBody>
          <a:bodyPr/>
          <a:lstStyle/>
          <a:p>
            <a:fld id="{9CA62944-9EBF-4EA8-BF65-589A8CC450EF}" type="slidenum">
              <a:rPr lang="en-AU" smtClean="0"/>
              <a:t>7</a:t>
            </a:fld>
            <a:endParaRPr lang="en-AU"/>
          </a:p>
        </p:txBody>
      </p:sp>
    </p:spTree>
    <p:extLst>
      <p:ext uri="{BB962C8B-B14F-4D97-AF65-F5344CB8AC3E}">
        <p14:creationId xmlns:p14="http://schemas.microsoft.com/office/powerpoint/2010/main" val="920159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There is nothing sexy about grief and loss but I find use of the language is profoundly freeing for those who sit within the cohort of needing support. </a:t>
            </a:r>
          </a:p>
          <a:p>
            <a:r>
              <a:rPr lang="en-AU"/>
              <a:t>Many of our front line responders have a different concept of death than our lay people. But where the grief and loss work can be very profound is in the experiences of disenfranchised grief. Loss of promotion, of physical potential, a change or loss of a dream. Loss of an ideal about an institution. </a:t>
            </a:r>
          </a:p>
          <a:p>
            <a:r>
              <a:rPr lang="en-AU"/>
              <a:t>All or most of us have heard the words “this isn’t what I signed up for. This isn’t the family I committed to”</a:t>
            </a:r>
          </a:p>
          <a:p>
            <a:endParaRPr lang="en-AU"/>
          </a:p>
        </p:txBody>
      </p:sp>
      <p:sp>
        <p:nvSpPr>
          <p:cNvPr id="4" name="Slide Number Placeholder 3"/>
          <p:cNvSpPr>
            <a:spLocks noGrp="1"/>
          </p:cNvSpPr>
          <p:nvPr>
            <p:ph type="sldNum" sz="quarter" idx="5"/>
          </p:nvPr>
        </p:nvSpPr>
        <p:spPr/>
        <p:txBody>
          <a:bodyPr/>
          <a:lstStyle/>
          <a:p>
            <a:fld id="{9CA62944-9EBF-4EA8-BF65-589A8CC450EF}" type="slidenum">
              <a:rPr lang="en-AU" smtClean="0"/>
              <a:t>8</a:t>
            </a:fld>
            <a:endParaRPr lang="en-AU"/>
          </a:p>
        </p:txBody>
      </p:sp>
    </p:spTree>
    <p:extLst>
      <p:ext uri="{BB962C8B-B14F-4D97-AF65-F5344CB8AC3E}">
        <p14:creationId xmlns:p14="http://schemas.microsoft.com/office/powerpoint/2010/main" val="4085678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Practically, using lay persons language with therapeutic approaches and reframing them is our core business </a:t>
            </a:r>
          </a:p>
          <a:p>
            <a:r>
              <a:rPr lang="en-AU"/>
              <a:t>Utilising attachment frameworks to understand peoples experience of processing through organisations, organisational trauma and exposure to release or independence can be liberating as there is a direct linkage between familial experience and life transition points and a journey through a career and exposure to situational trauma. </a:t>
            </a:r>
          </a:p>
          <a:p>
            <a:r>
              <a:rPr lang="en-AU"/>
              <a:t>Cultural mapping is also a profoundly useful way of plotting a timeline forwards in recovery </a:t>
            </a:r>
          </a:p>
          <a:p>
            <a:endParaRPr lang="en-AU"/>
          </a:p>
        </p:txBody>
      </p:sp>
      <p:sp>
        <p:nvSpPr>
          <p:cNvPr id="4" name="Slide Number Placeholder 3"/>
          <p:cNvSpPr>
            <a:spLocks noGrp="1"/>
          </p:cNvSpPr>
          <p:nvPr>
            <p:ph type="sldNum" sz="quarter" idx="5"/>
          </p:nvPr>
        </p:nvSpPr>
        <p:spPr/>
        <p:txBody>
          <a:bodyPr/>
          <a:lstStyle/>
          <a:p>
            <a:fld id="{9CA62944-9EBF-4EA8-BF65-589A8CC450EF}" type="slidenum">
              <a:rPr lang="en-AU" smtClean="0"/>
              <a:t>9</a:t>
            </a:fld>
            <a:endParaRPr lang="en-AU"/>
          </a:p>
        </p:txBody>
      </p:sp>
    </p:spTree>
    <p:extLst>
      <p:ext uri="{BB962C8B-B14F-4D97-AF65-F5344CB8AC3E}">
        <p14:creationId xmlns:p14="http://schemas.microsoft.com/office/powerpoint/2010/main" val="4197627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CC780-8BF5-4960-B4F7-424A70ADDC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32A84C8-4EE4-4F68-99DE-86924554FF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8D6C1CDB-1E71-48F4-A7DB-F09072AE0570}"/>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4931043A-59F9-4A58-9E93-0B0FB0FD6C9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15A1839-4FDD-45A2-A8AC-08BE6499E521}"/>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3443125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0CCCB-2BAB-4404-8EF4-6C83A1B22BD7}"/>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59318DC-69C5-4635-8D93-95E0F1C669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3A03B52-6A34-4E8D-B9A0-BB7E65DD5CC5}"/>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F7B9F20F-4E5A-4DFB-83AA-B35B9E0855F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FB0C1B2-7AAD-4552-8EA5-DA243C8283E7}"/>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1787859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372E67-D93B-4D11-9B22-6082E34E15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9902D0B-A474-4171-92E9-F73E8F531A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777C04-4454-47EE-8D1E-326E3A7B3906}"/>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CE50E849-2C40-47E2-B1D0-50175A571A2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C1FEFEE-B564-4C34-9EA5-A5367EECC212}"/>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99548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1FA7AC5-6045-4418-8E60-F48788734473}" type="datetimeFigureOut">
              <a:rPr lang="en-US" smtClean="0"/>
              <a:t>10/20/2019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1CAF9-4461-454A-B702-D536C3775752}" type="slidenum">
              <a:rPr lang="en-US" smtClean="0"/>
              <a:t>‹#›</a:t>
            </a:fld>
            <a:endParaRPr lang="en-US"/>
          </a:p>
        </p:txBody>
      </p:sp>
    </p:spTree>
    <p:extLst>
      <p:ext uri="{BB962C8B-B14F-4D97-AF65-F5344CB8AC3E}">
        <p14:creationId xmlns:p14="http://schemas.microsoft.com/office/powerpoint/2010/main" val="34012932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1FA7AC5-6045-4418-8E60-F48788734473}" type="datetimeFigureOut">
              <a:rPr lang="en-US" smtClean="0"/>
              <a:t>10/20/2019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1CAF9-4461-454A-B702-D536C3775752}" type="slidenum">
              <a:rPr lang="en-US" smtClean="0"/>
              <a:t>‹#›</a:t>
            </a:fld>
            <a:endParaRPr lang="en-US"/>
          </a:p>
        </p:txBody>
      </p:sp>
    </p:spTree>
    <p:extLst>
      <p:ext uri="{BB962C8B-B14F-4D97-AF65-F5344CB8AC3E}">
        <p14:creationId xmlns:p14="http://schemas.microsoft.com/office/powerpoint/2010/main" val="3386326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450A72-70FB-432F-BD5B-17FECCAFADB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FE09D9F-19AB-4436-9EC2-190878BFDC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6DA014B-7B15-468B-B67D-36F68BA72637}"/>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45D311B0-8091-4E30-8083-133A4F46288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77D31C4-A563-4DC7-BD54-5E1FE0E72262}"/>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246740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EE82D-BF6F-4B85-9087-E0F383B6C1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331638B-8918-47AA-A8DE-EFA14D6E36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DBA91E-21D5-4427-91DF-E7B07A8A6DA9}"/>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729DB167-A356-41BB-87BE-2E05301B2D2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F7A20EF-EC36-4422-B3F7-A3E0251139EA}"/>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227985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B4623-02D0-4C61-A466-D51E13B977E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44DB83F-602A-47CD-86E6-5B74C37BECC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92791D6C-28E4-4BFB-ADC1-0DE361B2CE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8069553A-414A-49C5-894C-BC92B67A7D97}"/>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6" name="Footer Placeholder 5">
            <a:extLst>
              <a:ext uri="{FF2B5EF4-FFF2-40B4-BE49-F238E27FC236}">
                <a16:creationId xmlns:a16="http://schemas.microsoft.com/office/drawing/2014/main" id="{0F6B5D4C-47BE-4CB1-BE98-B9F5FA0C58A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EEC20B0-E051-49D9-86A2-C04E12E8B167}"/>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4216590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5EAB6-6FAE-44FE-9A86-DBFC7BEAA494}"/>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A10F7A0-C8B5-4C54-9057-31C0117714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5CB50F-46D0-47EE-9C9E-35BDC8D43F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52C026E9-D6A5-4E83-9A8E-046911D9FA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2FECD8-709B-4F73-8956-01702AAB16F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D979A457-4CCC-4204-84BB-5A7887FF57E0}"/>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8" name="Footer Placeholder 7">
            <a:extLst>
              <a:ext uri="{FF2B5EF4-FFF2-40B4-BE49-F238E27FC236}">
                <a16:creationId xmlns:a16="http://schemas.microsoft.com/office/drawing/2014/main" id="{B8730E7A-BC44-41AB-AC05-735C013CBF27}"/>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86C78EBF-FDD7-4739-9111-246048E812CE}"/>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215794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401A0-569E-4528-BEA0-192C5ECF739F}"/>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CF29B7E-6708-4A5D-8967-5F09C9406957}"/>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4" name="Footer Placeholder 3">
            <a:extLst>
              <a:ext uri="{FF2B5EF4-FFF2-40B4-BE49-F238E27FC236}">
                <a16:creationId xmlns:a16="http://schemas.microsoft.com/office/drawing/2014/main" id="{A1659258-1C3F-438C-A8C1-D86D437960AD}"/>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A4A7709-88BB-40BD-ACE1-5BE50706EB9F}"/>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2423544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A5DA2A-9BE2-443C-9073-4A9A8B2345C0}"/>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3" name="Footer Placeholder 2">
            <a:extLst>
              <a:ext uri="{FF2B5EF4-FFF2-40B4-BE49-F238E27FC236}">
                <a16:creationId xmlns:a16="http://schemas.microsoft.com/office/drawing/2014/main" id="{5043F1A3-ADBC-4A1A-9336-0272326FA66A}"/>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4213D66E-ABB6-411A-9D7A-DC839B03B28C}"/>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2828855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5B165-7547-4856-BB3C-03021490BB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09E28357-0C3F-449F-94E6-7463309492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A56DB22-3BED-4B27-932B-3DD79DE0F5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680E8D-DAD4-4E7B-A4C2-B4511EC3AD53}"/>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6" name="Footer Placeholder 5">
            <a:extLst>
              <a:ext uri="{FF2B5EF4-FFF2-40B4-BE49-F238E27FC236}">
                <a16:creationId xmlns:a16="http://schemas.microsoft.com/office/drawing/2014/main" id="{E7AE1608-E2AD-4B02-9786-3002848A988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C365A64-5A6A-44F5-8A3E-2C764F1584E4}"/>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1952620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9F0D9-EBA2-4D1C-A7A4-1AF39486AC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41EC9409-6FE9-480B-8D66-B16D9A283A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7081DB5A-FB46-499B-AEB8-CEA85921F2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23D4C6-DDD2-41A3-A440-9AD16C7AA45F}"/>
              </a:ext>
            </a:extLst>
          </p:cNvPr>
          <p:cNvSpPr>
            <a:spLocks noGrp="1"/>
          </p:cNvSpPr>
          <p:nvPr>
            <p:ph type="dt" sz="half" idx="10"/>
          </p:nvPr>
        </p:nvSpPr>
        <p:spPr/>
        <p:txBody>
          <a:bodyPr/>
          <a:lstStyle/>
          <a:p>
            <a:fld id="{8784D3B0-A3BB-4F74-A5FF-E1712E76E685}" type="datetimeFigureOut">
              <a:rPr lang="en-AU" smtClean="0"/>
              <a:t>20/10/2019</a:t>
            </a:fld>
            <a:endParaRPr lang="en-AU"/>
          </a:p>
        </p:txBody>
      </p:sp>
      <p:sp>
        <p:nvSpPr>
          <p:cNvPr id="6" name="Footer Placeholder 5">
            <a:extLst>
              <a:ext uri="{FF2B5EF4-FFF2-40B4-BE49-F238E27FC236}">
                <a16:creationId xmlns:a16="http://schemas.microsoft.com/office/drawing/2014/main" id="{BB8575D2-D992-416A-8165-C70C9416E5C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F370ED2-86FF-46A5-BC26-C235B505A903}"/>
              </a:ext>
            </a:extLst>
          </p:cNvPr>
          <p:cNvSpPr>
            <a:spLocks noGrp="1"/>
          </p:cNvSpPr>
          <p:nvPr>
            <p:ph type="sldNum" sz="quarter" idx="12"/>
          </p:nvPr>
        </p:nvSpPr>
        <p:spPr/>
        <p:txBody>
          <a:bodyPr/>
          <a:lstStyle/>
          <a:p>
            <a:fld id="{F02C35CC-32B9-4FF8-97DA-A12A909207A7}" type="slidenum">
              <a:rPr lang="en-AU" smtClean="0"/>
              <a:t>‹#›</a:t>
            </a:fld>
            <a:endParaRPr lang="en-AU"/>
          </a:p>
        </p:txBody>
      </p:sp>
    </p:spTree>
    <p:extLst>
      <p:ext uri="{BB962C8B-B14F-4D97-AF65-F5344CB8AC3E}">
        <p14:creationId xmlns:p14="http://schemas.microsoft.com/office/powerpoint/2010/main" val="1521590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77B09E-B180-4BD1-ACE7-722099D2CF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6E5C476-18E8-4652-9940-5CDC887AAE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A7B04B9-7A1D-47B7-9392-9EFA8C7ECE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4D3B0-A3BB-4F74-A5FF-E1712E76E685}" type="datetimeFigureOut">
              <a:rPr lang="en-AU" smtClean="0"/>
              <a:t>20/10/2019</a:t>
            </a:fld>
            <a:endParaRPr lang="en-AU"/>
          </a:p>
        </p:txBody>
      </p:sp>
      <p:sp>
        <p:nvSpPr>
          <p:cNvPr id="5" name="Footer Placeholder 4">
            <a:extLst>
              <a:ext uri="{FF2B5EF4-FFF2-40B4-BE49-F238E27FC236}">
                <a16:creationId xmlns:a16="http://schemas.microsoft.com/office/drawing/2014/main" id="{9617B965-CF4D-4693-AF3A-17B1C20FAF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2C62F351-28D1-43DA-A2EF-AEA608F848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2C35CC-32B9-4FF8-97DA-A12A909207A7}" type="slidenum">
              <a:rPr lang="en-AU" smtClean="0"/>
              <a:t>‹#›</a:t>
            </a:fld>
            <a:endParaRPr lang="en-AU"/>
          </a:p>
        </p:txBody>
      </p:sp>
    </p:spTree>
    <p:extLst>
      <p:ext uri="{BB962C8B-B14F-4D97-AF65-F5344CB8AC3E}">
        <p14:creationId xmlns:p14="http://schemas.microsoft.com/office/powerpoint/2010/main" val="324393709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1" r:id="rId3"/>
    <p:sldLayoutId id="214748366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FA7AC5-6045-4418-8E60-F48788734473}" type="datetimeFigureOut">
              <a:rPr lang="en-US" smtClean="0"/>
              <a:t>10/20/2019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1CAF9-4461-454A-B702-D536C3775752}" type="slidenum">
              <a:rPr lang="en-US" smtClean="0"/>
              <a:t>‹#›</a:t>
            </a:fld>
            <a:endParaRPr lang="en-US"/>
          </a:p>
        </p:txBody>
      </p:sp>
    </p:spTree>
    <p:extLst>
      <p:ext uri="{BB962C8B-B14F-4D97-AF65-F5344CB8AC3E}">
        <p14:creationId xmlns:p14="http://schemas.microsoft.com/office/powerpoint/2010/main" val="3931132979"/>
      </p:ext>
    </p:extLst>
  </p:cSld>
  <p:clrMap bg1="lt1" tx1="dk1" bg2="lt2" tx2="dk2" accent1="accent1" accent2="accent2" accent3="accent3" accent4="accent4" accent5="accent5" accent6="accent6" hlink="hlink" folHlink="folHlink"/>
  <p:sldLayoutIdLst>
    <p:sldLayoutId id="2147483652"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5.jpeg"/><Relationship Id="rId7" Type="http://schemas.openxmlformats.org/officeDocument/2006/relationships/diagramQuickStyle" Target="../diagrams/quickStyle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hyperlink" Target="http://nasrin-sama.blogspot.com/2011/12/puzzle.html" TargetMode="External"/><Relationship Id="rId9" Type="http://schemas.microsoft.com/office/2007/relationships/diagramDrawing" Target="../diagrams/drawing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jpe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s://en.wikipedia.org/wiki/Aspic"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en.wikipedia.org/wiki/File:Flower_jtca001.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publicdomainpictures.net/view-image.php?image=18456&amp;picture=aquarium-plants&amp;large=1" TargetMode="External"/><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2C85D-54F7-46DE-AF78-3F3754E4B082}"/>
              </a:ext>
            </a:extLst>
          </p:cNvPr>
          <p:cNvSpPr>
            <a:spLocks noGrp="1"/>
          </p:cNvSpPr>
          <p:nvPr>
            <p:ph type="ctrTitle"/>
          </p:nvPr>
        </p:nvSpPr>
        <p:spPr>
          <a:xfrm>
            <a:off x="650449" y="4255598"/>
            <a:ext cx="10901471" cy="1350712"/>
          </a:xfrm>
          <a:noFill/>
        </p:spPr>
        <p:txBody>
          <a:bodyPr>
            <a:normAutofit/>
          </a:bodyPr>
          <a:lstStyle/>
          <a:p>
            <a:r>
              <a:rPr lang="en-AU" sz="6000"/>
              <a:t>Working with pre conceptions </a:t>
            </a:r>
          </a:p>
        </p:txBody>
      </p:sp>
      <p:sp>
        <p:nvSpPr>
          <p:cNvPr id="3" name="Subtitle 2">
            <a:extLst>
              <a:ext uri="{FF2B5EF4-FFF2-40B4-BE49-F238E27FC236}">
                <a16:creationId xmlns:a16="http://schemas.microsoft.com/office/drawing/2014/main" id="{5760633D-AEEA-4DD9-8A2C-4138634ECB2E}"/>
              </a:ext>
            </a:extLst>
          </p:cNvPr>
          <p:cNvSpPr>
            <a:spLocks noGrp="1"/>
          </p:cNvSpPr>
          <p:nvPr>
            <p:ph type="subTitle" idx="1"/>
          </p:nvPr>
        </p:nvSpPr>
        <p:spPr>
          <a:xfrm>
            <a:off x="650449" y="5606310"/>
            <a:ext cx="10901471" cy="560388"/>
          </a:xfrm>
          <a:noFill/>
        </p:spPr>
        <p:txBody>
          <a:bodyPr>
            <a:normAutofit/>
          </a:bodyPr>
          <a:lstStyle/>
          <a:p>
            <a:r>
              <a:rPr lang="en-AU" sz="1100" b="1"/>
              <a:t>A practical approach to trauma recovery </a:t>
            </a:r>
          </a:p>
          <a:p>
            <a:r>
              <a:rPr lang="en-AU" sz="1100" b="1"/>
              <a:t>(musings from a social worker who is not a expert at anything but dabbles across a range of things) </a:t>
            </a:r>
          </a:p>
        </p:txBody>
      </p:sp>
      <p:pic>
        <p:nvPicPr>
          <p:cNvPr id="7" name="Picture 6">
            <a:extLst>
              <a:ext uri="{FF2B5EF4-FFF2-40B4-BE49-F238E27FC236}">
                <a16:creationId xmlns:a16="http://schemas.microsoft.com/office/drawing/2014/main" id="{A6410369-4FC1-4BEB-8D8D-2D191303D8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556" y="137160"/>
            <a:ext cx="11089995" cy="4604173"/>
          </a:xfrm>
          <a:prstGeom prst="rect">
            <a:avLst/>
          </a:prstGeom>
        </p:spPr>
      </p:pic>
    </p:spTree>
    <p:extLst>
      <p:ext uri="{BB962C8B-B14F-4D97-AF65-F5344CB8AC3E}">
        <p14:creationId xmlns:p14="http://schemas.microsoft.com/office/powerpoint/2010/main" val="399651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toy, table, food, brush&#10;&#10;Description generated with very high confidence">
            <a:extLst>
              <a:ext uri="{FF2B5EF4-FFF2-40B4-BE49-F238E27FC236}">
                <a16:creationId xmlns:a16="http://schemas.microsoft.com/office/drawing/2014/main" id="{D47F1DAB-4F53-4E10-B7F2-F859E54F89B3}"/>
              </a:ext>
            </a:extLst>
          </p:cNvPr>
          <p:cNvPicPr>
            <a:picLocks noGrp="1" noChangeAspect="1"/>
          </p:cNvPicPr>
          <p:nvPr>
            <p:ph idx="1"/>
          </p:nvPr>
        </p:nvPicPr>
        <p:blipFill rotWithShape="1">
          <a:blip r:embed="rId3"/>
          <a:srcRect t="23811" b="19939"/>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68A795-9756-4D18-9DBC-B44D706C56C2}"/>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kern="1200">
                <a:solidFill>
                  <a:schemeClr val="tx1">
                    <a:lumMod val="85000"/>
                    <a:lumOff val="15000"/>
                  </a:schemeClr>
                </a:solidFill>
                <a:latin typeface="+mj-lt"/>
                <a:ea typeface="+mj-ea"/>
                <a:cs typeface="+mj-cs"/>
              </a:rPr>
              <a:t>            “The distress of being unwell” </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569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 name="Rectangle 88">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3"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FB2A77C0-A049-4B2C-A535-E5F2592FB286}"/>
              </a:ext>
            </a:extLst>
          </p:cNvPr>
          <p:cNvSpPr>
            <a:spLocks noGrp="1"/>
          </p:cNvSpPr>
          <p:nvPr>
            <p:ph type="title"/>
          </p:nvPr>
        </p:nvSpPr>
        <p:spPr>
          <a:xfrm>
            <a:off x="4384039" y="365125"/>
            <a:ext cx="7164493" cy="1325563"/>
          </a:xfrm>
        </p:spPr>
        <p:txBody>
          <a:bodyPr>
            <a:normAutofit/>
          </a:bodyPr>
          <a:lstStyle/>
          <a:p>
            <a:r>
              <a:rPr lang="en-AU" sz="4400"/>
              <a:t>     Inter-placement of therapy</a:t>
            </a:r>
          </a:p>
        </p:txBody>
      </p:sp>
      <p:pic>
        <p:nvPicPr>
          <p:cNvPr id="70" name="Picture 70" descr="A picture containing wheel, computer, puzzle, table&#10;&#10;Description generated with very high confidence">
            <a:extLst>
              <a:ext uri="{FF2B5EF4-FFF2-40B4-BE49-F238E27FC236}">
                <a16:creationId xmlns:a16="http://schemas.microsoft.com/office/drawing/2014/main" id="{4E68404B-70EA-4489-9564-E0E5D2E3D700}"/>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7135" r="21209" b="-1"/>
          <a:stretch/>
        </p:blipFill>
        <p:spPr>
          <a:xfrm>
            <a:off x="480060" y="650449"/>
            <a:ext cx="3425957" cy="5556621"/>
          </a:xfrm>
          <a:prstGeom prst="rect">
            <a:avLst/>
          </a:prstGeom>
        </p:spPr>
      </p:pic>
      <p:sp>
        <p:nvSpPr>
          <p:cNvPr id="72" name="TextBox 71">
            <a:extLst>
              <a:ext uri="{FF2B5EF4-FFF2-40B4-BE49-F238E27FC236}">
                <a16:creationId xmlns:a16="http://schemas.microsoft.com/office/drawing/2014/main" id="{F58BC541-1B72-426B-ABAF-DF553BDDBD67}"/>
              </a:ext>
            </a:extLst>
          </p:cNvPr>
          <p:cNvSpPr txBox="1"/>
          <p:nvPr/>
        </p:nvSpPr>
        <p:spPr>
          <a:xfrm flipH="1">
            <a:off x="10910148" y="6029353"/>
            <a:ext cx="313728" cy="200055"/>
          </a:xfrm>
          <a:prstGeom prst="rect">
            <a:avLst/>
          </a:prstGeom>
          <a:solidFill>
            <a:srgbClr val="000000"/>
          </a:solidFill>
        </p:spPr>
        <p:txBody>
          <a:bodyPr wrap="square" anchor="t">
            <a:spAutoFit/>
          </a:bodyPr>
          <a:lstStyle/>
          <a:p>
            <a:pPr algn="r">
              <a:spcAft>
                <a:spcPts val="600"/>
              </a:spcAft>
            </a:pPr>
            <a:endParaRPr lang="en-US" sz="700">
              <a:solidFill>
                <a:srgbClr val="FFFFFF"/>
              </a:solidFill>
              <a:cs typeface="Calibri"/>
            </a:endParaRPr>
          </a:p>
        </p:txBody>
      </p:sp>
      <p:graphicFrame>
        <p:nvGraphicFramePr>
          <p:cNvPr id="5" name="Content Placeholder 2">
            <a:extLst>
              <a:ext uri="{FF2B5EF4-FFF2-40B4-BE49-F238E27FC236}">
                <a16:creationId xmlns:a16="http://schemas.microsoft.com/office/drawing/2014/main" id="{3353419C-4C10-492E-9B53-00B60C1028F7}"/>
              </a:ext>
            </a:extLst>
          </p:cNvPr>
          <p:cNvGraphicFramePr>
            <a:graphicFrameLocks noGrp="1"/>
          </p:cNvGraphicFramePr>
          <p:nvPr>
            <p:ph idx="1"/>
            <p:extLst>
              <p:ext uri="{D42A27DB-BD31-4B8C-83A1-F6EECF244321}">
                <p14:modId xmlns:p14="http://schemas.microsoft.com/office/powerpoint/2010/main" val="2258205910"/>
              </p:ext>
            </p:extLst>
          </p:nvPr>
        </p:nvGraphicFramePr>
        <p:xfrm>
          <a:off x="4387515" y="2022601"/>
          <a:ext cx="7161017" cy="415436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6051411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947E2-7539-48BD-937F-7546D69F69F2}"/>
              </a:ext>
            </a:extLst>
          </p:cNvPr>
          <p:cNvSpPr>
            <a:spLocks noGrp="1"/>
          </p:cNvSpPr>
          <p:nvPr>
            <p:ph type="title"/>
          </p:nvPr>
        </p:nvSpPr>
        <p:spPr>
          <a:xfrm>
            <a:off x="648929" y="629266"/>
            <a:ext cx="5127031" cy="1676603"/>
          </a:xfrm>
        </p:spPr>
        <p:txBody>
          <a:bodyPr>
            <a:normAutofit/>
          </a:bodyPr>
          <a:lstStyle/>
          <a:p>
            <a:r>
              <a:rPr lang="en-AU" sz="4400"/>
              <a:t>Exploring the paradox </a:t>
            </a:r>
          </a:p>
        </p:txBody>
      </p:sp>
      <p:pic>
        <p:nvPicPr>
          <p:cNvPr id="22" name="Picture 22" descr="A close up of a colorful background&#10;&#10;Description generated with high confidence">
            <a:extLst>
              <a:ext uri="{FF2B5EF4-FFF2-40B4-BE49-F238E27FC236}">
                <a16:creationId xmlns:a16="http://schemas.microsoft.com/office/drawing/2014/main" id="{D0193239-8C72-45CF-9E1B-7850D4AB3825}"/>
              </a:ext>
            </a:extLst>
          </p:cNvPr>
          <p:cNvPicPr>
            <a:picLocks noChangeAspect="1"/>
          </p:cNvPicPr>
          <p:nvPr/>
        </p:nvPicPr>
        <p:blipFill rotWithShape="1">
          <a:blip r:embed="rId3"/>
          <a:srcRect l="6511" r="5486"/>
          <a:stretch/>
        </p:blipFill>
        <p:spPr>
          <a:xfrm>
            <a:off x="6090613" y="640082"/>
            <a:ext cx="5461724" cy="5577837"/>
          </a:xfrm>
          <a:prstGeom prst="rect">
            <a:avLst/>
          </a:prstGeom>
          <a:effectLst/>
        </p:spPr>
      </p:pic>
      <p:graphicFrame>
        <p:nvGraphicFramePr>
          <p:cNvPr id="6" name="Content Placeholder 2">
            <a:extLst>
              <a:ext uri="{FF2B5EF4-FFF2-40B4-BE49-F238E27FC236}">
                <a16:creationId xmlns:a16="http://schemas.microsoft.com/office/drawing/2014/main" id="{814B87A7-2491-4F9B-904E-052F568C869D}"/>
              </a:ext>
            </a:extLst>
          </p:cNvPr>
          <p:cNvGraphicFramePr>
            <a:graphicFrameLocks noGrp="1"/>
          </p:cNvGraphicFramePr>
          <p:nvPr>
            <p:ph idx="1"/>
            <p:extLst>
              <p:ext uri="{D42A27DB-BD31-4B8C-83A1-F6EECF244321}">
                <p14:modId xmlns:p14="http://schemas.microsoft.com/office/powerpoint/2010/main" val="3008332380"/>
              </p:ext>
            </p:extLst>
          </p:nvPr>
        </p:nvGraphicFramePr>
        <p:xfrm>
          <a:off x="648930" y="2438400"/>
          <a:ext cx="5127029" cy="37854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0331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CC2FD5F-231B-4A00-B776-57B883D434BB}"/>
              </a:ext>
            </a:extLst>
          </p:cNvPr>
          <p:cNvSpPr>
            <a:spLocks noGrp="1"/>
          </p:cNvSpPr>
          <p:nvPr>
            <p:ph type="title"/>
          </p:nvPr>
        </p:nvSpPr>
        <p:spPr>
          <a:xfrm>
            <a:off x="863029" y="1012004"/>
            <a:ext cx="3416158" cy="4795408"/>
          </a:xfrm>
        </p:spPr>
        <p:txBody>
          <a:bodyPr>
            <a:normAutofit/>
          </a:bodyPr>
          <a:lstStyle/>
          <a:p>
            <a:r>
              <a:rPr lang="en-AU" sz="3100">
                <a:solidFill>
                  <a:srgbClr val="FFFFFF"/>
                </a:solidFill>
              </a:rPr>
              <a:t>   Grabbing on to the practical tools  (transferable skill sets)  </a:t>
            </a:r>
          </a:p>
        </p:txBody>
      </p:sp>
      <p:graphicFrame>
        <p:nvGraphicFramePr>
          <p:cNvPr id="5" name="Content Placeholder 2">
            <a:extLst>
              <a:ext uri="{FF2B5EF4-FFF2-40B4-BE49-F238E27FC236}">
                <a16:creationId xmlns:a16="http://schemas.microsoft.com/office/drawing/2014/main" id="{A3D4A97E-0FDB-4D0A-88C3-AE01984235B1}"/>
              </a:ext>
            </a:extLst>
          </p:cNvPr>
          <p:cNvGraphicFramePr>
            <a:graphicFrameLocks noGrp="1"/>
          </p:cNvGraphicFramePr>
          <p:nvPr>
            <p:ph idx="1"/>
            <p:extLst>
              <p:ext uri="{D42A27DB-BD31-4B8C-83A1-F6EECF244321}">
                <p14:modId xmlns:p14="http://schemas.microsoft.com/office/powerpoint/2010/main" val="2384826091"/>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6959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7458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D6CD0B2-3DAA-4244-8AAD-214B5B9E0BC7}"/>
              </a:ext>
            </a:extLst>
          </p:cNvPr>
          <p:cNvSpPr>
            <a:spLocks noGrp="1"/>
          </p:cNvSpPr>
          <p:nvPr>
            <p:ph type="title"/>
          </p:nvPr>
        </p:nvSpPr>
        <p:spPr>
          <a:xfrm>
            <a:off x="524256" y="4767072"/>
            <a:ext cx="6594189" cy="1625210"/>
          </a:xfrm>
        </p:spPr>
        <p:txBody>
          <a:bodyPr>
            <a:normAutofit/>
          </a:bodyPr>
          <a:lstStyle/>
          <a:p>
            <a:pPr algn="r"/>
            <a:r>
              <a:rPr lang="en-AU" sz="4400">
                <a:solidFill>
                  <a:srgbClr val="FFFFFF"/>
                </a:solidFill>
              </a:rPr>
              <a:t> adjustments to experiences of a New Identity </a:t>
            </a:r>
          </a:p>
        </p:txBody>
      </p:sp>
      <p:pic>
        <p:nvPicPr>
          <p:cNvPr id="4" name="Picture 4" descr="A herd of sheep standing on top of a building&#10;&#10;Description generated with high confidence">
            <a:extLst>
              <a:ext uri="{FF2B5EF4-FFF2-40B4-BE49-F238E27FC236}">
                <a16:creationId xmlns:a16="http://schemas.microsoft.com/office/drawing/2014/main" id="{D2CC447D-D8A6-4EC5-BE3B-E2B8A62AE587}"/>
              </a:ext>
            </a:extLst>
          </p:cNvPr>
          <p:cNvPicPr>
            <a:picLocks noChangeAspect="1"/>
          </p:cNvPicPr>
          <p:nvPr/>
        </p:nvPicPr>
        <p:blipFill rotWithShape="1">
          <a:blip r:embed="rId3"/>
          <a:srcRect l="14647" r="21341" b="-1"/>
          <a:stretch/>
        </p:blipFill>
        <p:spPr>
          <a:xfrm>
            <a:off x="327547" y="321733"/>
            <a:ext cx="7058306" cy="4107392"/>
          </a:xfrm>
          <a:prstGeom prst="rect">
            <a:avLst/>
          </a:prstGeom>
        </p:spPr>
      </p:pic>
      <p:sp>
        <p:nvSpPr>
          <p:cNvPr id="11" name="Rectangle 10">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1AF99B5-2A8D-4B3C-973B-1292EDDA31B1}"/>
              </a:ext>
            </a:extLst>
          </p:cNvPr>
          <p:cNvSpPr>
            <a:spLocks noGrp="1"/>
          </p:cNvSpPr>
          <p:nvPr>
            <p:ph idx="1"/>
          </p:nvPr>
        </p:nvSpPr>
        <p:spPr>
          <a:xfrm>
            <a:off x="8029319" y="917725"/>
            <a:ext cx="3424739" cy="4852362"/>
          </a:xfrm>
        </p:spPr>
        <p:txBody>
          <a:bodyPr anchor="ctr">
            <a:normAutofit/>
          </a:bodyPr>
          <a:lstStyle/>
          <a:p>
            <a:r>
              <a:rPr lang="en-AU" sz="1600">
                <a:solidFill>
                  <a:srgbClr val="FFFFFF"/>
                </a:solidFill>
              </a:rPr>
              <a:t>being separated from the herd</a:t>
            </a:r>
            <a:endParaRPr lang="en-US"/>
          </a:p>
          <a:p>
            <a:r>
              <a:rPr lang="en-AU" sz="1600">
                <a:solidFill>
                  <a:srgbClr val="FFFFFF"/>
                </a:solidFill>
              </a:rPr>
              <a:t>The adjustment to a change of “never being able to go back” is profound after significant life experiences and trauma </a:t>
            </a:r>
            <a:endParaRPr lang="en-AU" sz="1600">
              <a:solidFill>
                <a:srgbClr val="FFFFFF"/>
              </a:solidFill>
              <a:cs typeface="Calibri"/>
            </a:endParaRPr>
          </a:p>
          <a:p>
            <a:r>
              <a:rPr lang="en-AU" sz="1600">
                <a:solidFill>
                  <a:srgbClr val="FFFFFF"/>
                </a:solidFill>
              </a:rPr>
              <a:t>It can change the context of wider relationships and networks</a:t>
            </a:r>
            <a:endParaRPr lang="en-AU" sz="1600">
              <a:solidFill>
                <a:srgbClr val="FFFFFF"/>
              </a:solidFill>
              <a:cs typeface="Calibri"/>
            </a:endParaRPr>
          </a:p>
          <a:p>
            <a:r>
              <a:rPr lang="en-AU" sz="1600">
                <a:solidFill>
                  <a:srgbClr val="FFFFFF"/>
                </a:solidFill>
              </a:rPr>
              <a:t>“I want to go the musical theatre but I’m scared that folks may think I I’m gay. I actually just like theatre”. What if the guys on base find out. </a:t>
            </a:r>
            <a:endParaRPr lang="en-AU" sz="1600">
              <a:solidFill>
                <a:srgbClr val="FFFFFF"/>
              </a:solidFill>
              <a:cs typeface="Calibri"/>
            </a:endParaRPr>
          </a:p>
          <a:p>
            <a:r>
              <a:rPr lang="en-AU" sz="1600">
                <a:solidFill>
                  <a:srgbClr val="FFFFFF"/>
                </a:solidFill>
                <a:cs typeface="Calibri"/>
              </a:rPr>
              <a:t>Vulnerability /shame and recovery</a:t>
            </a:r>
          </a:p>
          <a:p>
            <a:endParaRPr lang="en-AU" sz="1600">
              <a:solidFill>
                <a:srgbClr val="FFFFFF"/>
              </a:solidFill>
              <a:cs typeface="Calibri"/>
            </a:endParaRPr>
          </a:p>
        </p:txBody>
      </p:sp>
    </p:spTree>
    <p:extLst>
      <p:ext uri="{BB962C8B-B14F-4D97-AF65-F5344CB8AC3E}">
        <p14:creationId xmlns:p14="http://schemas.microsoft.com/office/powerpoint/2010/main" val="3194923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38F23E3-41A1-4999-8329-C41FC1B48872}"/>
              </a:ext>
            </a:extLst>
          </p:cNvPr>
          <p:cNvSpPr txBox="1"/>
          <p:nvPr/>
        </p:nvSpPr>
        <p:spPr>
          <a:xfrm>
            <a:off x="546351" y="433545"/>
            <a:ext cx="11139854" cy="930447"/>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gn="ctr">
              <a:lnSpc>
                <a:spcPct val="90000"/>
              </a:lnSpc>
              <a:spcBef>
                <a:spcPct val="0"/>
              </a:spcBef>
              <a:spcAft>
                <a:spcPts val="600"/>
              </a:spcAft>
            </a:pPr>
            <a:r>
              <a:rPr lang="en-US" sz="5400" b="1" kern="1200">
                <a:solidFill>
                  <a:srgbClr val="FFFFFF"/>
                </a:solidFill>
                <a:latin typeface="+mj-lt"/>
                <a:ea typeface="+mj-ea"/>
                <a:cs typeface="+mj-cs"/>
              </a:rPr>
              <a:t>limiting beliefs and self-imposed rules </a:t>
            </a:r>
          </a:p>
        </p:txBody>
      </p:sp>
      <p:cxnSp>
        <p:nvCxnSpPr>
          <p:cNvPr id="13" name="Straight Connector 12">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Picture 4" descr="A picture containing object, light&#10;&#10;Description generated with very high confidence">
            <a:extLst>
              <a:ext uri="{FF2B5EF4-FFF2-40B4-BE49-F238E27FC236}">
                <a16:creationId xmlns:a16="http://schemas.microsoft.com/office/drawing/2014/main" id="{7528CCDD-6B51-443F-BC59-4EE2F569DEF6}"/>
              </a:ext>
            </a:extLst>
          </p:cNvPr>
          <p:cNvPicPr>
            <a:picLocks noChangeAspect="1"/>
          </p:cNvPicPr>
          <p:nvPr/>
        </p:nvPicPr>
        <p:blipFill>
          <a:blip r:embed="rId3"/>
          <a:stretch>
            <a:fillRect/>
          </a:stretch>
        </p:blipFill>
        <p:spPr>
          <a:xfrm>
            <a:off x="391000" y="2426818"/>
            <a:ext cx="5337051" cy="3997637"/>
          </a:xfrm>
          <a:prstGeom prst="rect">
            <a:avLst/>
          </a:prstGeom>
        </p:spPr>
      </p:pic>
      <p:cxnSp>
        <p:nvCxnSpPr>
          <p:cNvPr id="15" name="Straight Connector 14">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2" name="Picture 2" descr="A close up of a tree&#10;&#10;Description generated with very high confidence">
            <a:extLst>
              <a:ext uri="{FF2B5EF4-FFF2-40B4-BE49-F238E27FC236}">
                <a16:creationId xmlns:a16="http://schemas.microsoft.com/office/drawing/2014/main" id="{94097078-E756-4DA8-A977-BFB0E096E26C}"/>
              </a:ext>
            </a:extLst>
          </p:cNvPr>
          <p:cNvPicPr>
            <a:picLocks noChangeAspect="1"/>
          </p:cNvPicPr>
          <p:nvPr/>
        </p:nvPicPr>
        <p:blipFill>
          <a:blip r:embed="rId4"/>
          <a:stretch>
            <a:fillRect/>
          </a:stretch>
        </p:blipFill>
        <p:spPr>
          <a:xfrm>
            <a:off x="6445073" y="2604724"/>
            <a:ext cx="5455917" cy="3641824"/>
          </a:xfrm>
          <a:prstGeom prst="rect">
            <a:avLst/>
          </a:prstGeom>
        </p:spPr>
      </p:pic>
    </p:spTree>
    <p:extLst>
      <p:ext uri="{BB962C8B-B14F-4D97-AF65-F5344CB8AC3E}">
        <p14:creationId xmlns:p14="http://schemas.microsoft.com/office/powerpoint/2010/main" val="1799821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indoor, cake, table, colorful&#10;&#10;Description generated with very high confidence">
            <a:extLst>
              <a:ext uri="{FF2B5EF4-FFF2-40B4-BE49-F238E27FC236}">
                <a16:creationId xmlns:a16="http://schemas.microsoft.com/office/drawing/2014/main" id="{11F744E4-92A2-40E2-955B-40FA44BE1B82}"/>
              </a:ext>
            </a:extLst>
          </p:cNvPr>
          <p:cNvPicPr>
            <a:picLocks noGrp="1" noChangeAspect="1"/>
          </p:cNvPicPr>
          <p:nvPr>
            <p:ph idx="1"/>
          </p:nvPr>
        </p:nvPicPr>
        <p:blipFill rotWithShape="1">
          <a:blip r:embed="rId3"/>
          <a:srcRect b="466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C85C3C-4613-4B0E-B8B3-FA57FA2BA8DD}"/>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b="1" dirty="0">
                <a:solidFill>
                  <a:srgbClr val="C00000"/>
                </a:solidFill>
                <a:cs typeface="Calibri Light"/>
              </a:rPr>
              <a:t>Re-Integration </a:t>
            </a:r>
            <a:endParaRPr lang="en-US" sz="3600" b="1" kern="1200">
              <a:solidFill>
                <a:srgbClr val="C00000"/>
              </a:solidFill>
              <a:latin typeface="+mj-lt"/>
              <a:ea typeface="+mj-ea"/>
              <a:cs typeface="+mj-cs"/>
            </a:endParaRP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1197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3">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D5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DD53F03-E743-480D-AD29-35431350E27A}"/>
              </a:ext>
            </a:extLst>
          </p:cNvPr>
          <p:cNvSpPr txBox="1"/>
          <p:nvPr/>
        </p:nvSpPr>
        <p:spPr>
          <a:xfrm>
            <a:off x="9093496" y="618681"/>
            <a:ext cx="2613872" cy="4794567"/>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nSpc>
                <a:spcPct val="90000"/>
              </a:lnSpc>
              <a:spcBef>
                <a:spcPct val="0"/>
              </a:spcBef>
              <a:spcAft>
                <a:spcPts val="600"/>
              </a:spcAft>
            </a:pPr>
            <a:r>
              <a:rPr lang="en-US" sz="3600" kern="1200">
                <a:solidFill>
                  <a:srgbClr val="FFFFFF"/>
                </a:solidFill>
                <a:latin typeface="+mj-lt"/>
                <a:ea typeface="+mj-ea"/>
                <a:cs typeface="+mj-cs"/>
              </a:rPr>
              <a:t>The little things</a:t>
            </a:r>
          </a:p>
        </p:txBody>
      </p:sp>
      <p:sp>
        <p:nvSpPr>
          <p:cNvPr id="16"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A picture containing outdoor, photo, cloudy, flying&#10;&#10;Description generated with very high confidence">
            <a:extLst>
              <a:ext uri="{FF2B5EF4-FFF2-40B4-BE49-F238E27FC236}">
                <a16:creationId xmlns:a16="http://schemas.microsoft.com/office/drawing/2014/main" id="{A69D53D9-E177-44F5-BDFC-E77778904290}"/>
              </a:ext>
            </a:extLst>
          </p:cNvPr>
          <p:cNvPicPr>
            <a:picLocks noChangeAspect="1"/>
          </p:cNvPicPr>
          <p:nvPr/>
        </p:nvPicPr>
        <p:blipFill rotWithShape="1">
          <a:blip r:embed="rId3"/>
          <a:srcRect t="5457"/>
          <a:stretch/>
        </p:blipFill>
        <p:spPr>
          <a:xfrm>
            <a:off x="976251" y="942538"/>
            <a:ext cx="7163222" cy="4808332"/>
          </a:xfrm>
          <a:prstGeom prst="rect">
            <a:avLst/>
          </a:prstGeom>
          <a:effectLst/>
        </p:spPr>
      </p:pic>
    </p:spTree>
    <p:extLst>
      <p:ext uri="{BB962C8B-B14F-4D97-AF65-F5344CB8AC3E}">
        <p14:creationId xmlns:p14="http://schemas.microsoft.com/office/powerpoint/2010/main" val="2435153337"/>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6FB305-7C16-46DF-A231-291791C90DC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23572"/>
            <a:ext cx="12192000" cy="6850553"/>
          </a:xfrm>
          <a:prstGeom prst="rect">
            <a:avLst/>
          </a:prstGeom>
        </p:spPr>
      </p:pic>
      <p:sp>
        <p:nvSpPr>
          <p:cNvPr id="2" name="Title 1">
            <a:extLst>
              <a:ext uri="{FF2B5EF4-FFF2-40B4-BE49-F238E27FC236}">
                <a16:creationId xmlns:a16="http://schemas.microsoft.com/office/drawing/2014/main" id="{F1EC263E-70E9-4B99-9827-4C74A8F96A1A}"/>
              </a:ext>
            </a:extLst>
          </p:cNvPr>
          <p:cNvSpPr>
            <a:spLocks noGrp="1"/>
          </p:cNvSpPr>
          <p:nvPr>
            <p:ph type="title"/>
          </p:nvPr>
        </p:nvSpPr>
        <p:spPr>
          <a:xfrm>
            <a:off x="838200" y="365125"/>
            <a:ext cx="5624746" cy="1325563"/>
          </a:xfrm>
        </p:spPr>
        <p:txBody>
          <a:bodyPr/>
          <a:lstStyle/>
          <a:p>
            <a:r>
              <a:rPr lang="en-AU"/>
              <a:t>         </a:t>
            </a:r>
            <a:r>
              <a:rPr lang="en-AU">
                <a:highlight>
                  <a:srgbClr val="C0C0C0"/>
                </a:highlight>
              </a:rPr>
              <a:t>Frameworks</a:t>
            </a:r>
          </a:p>
        </p:txBody>
      </p:sp>
      <p:sp>
        <p:nvSpPr>
          <p:cNvPr id="3" name="Content Placeholder 2">
            <a:extLst>
              <a:ext uri="{FF2B5EF4-FFF2-40B4-BE49-F238E27FC236}">
                <a16:creationId xmlns:a16="http://schemas.microsoft.com/office/drawing/2014/main" id="{0D25D9C7-35F0-4CF0-BC9C-63A6EB52CFE0}"/>
              </a:ext>
            </a:extLst>
          </p:cNvPr>
          <p:cNvSpPr>
            <a:spLocks noGrp="1"/>
          </p:cNvSpPr>
          <p:nvPr>
            <p:ph idx="1"/>
          </p:nvPr>
        </p:nvSpPr>
        <p:spPr>
          <a:xfrm>
            <a:off x="248576" y="1518082"/>
            <a:ext cx="5965794" cy="4658881"/>
          </a:xfrm>
        </p:spPr>
        <p:txBody>
          <a:bodyPr>
            <a:normAutofit fontScale="92500" lnSpcReduction="20000"/>
          </a:bodyPr>
          <a:lstStyle/>
          <a:p>
            <a:r>
              <a:rPr lang="en-AU">
                <a:highlight>
                  <a:srgbClr val="C0C0C0"/>
                </a:highlight>
              </a:rPr>
              <a:t>Functional Behaviour analysis (background of positive behaviour support)</a:t>
            </a:r>
          </a:p>
          <a:p>
            <a:r>
              <a:rPr lang="en-AU">
                <a:highlight>
                  <a:srgbClr val="C0C0C0"/>
                </a:highlight>
              </a:rPr>
              <a:t>Attachment styles and adaptations </a:t>
            </a:r>
          </a:p>
          <a:p>
            <a:r>
              <a:rPr lang="en-AU">
                <a:highlight>
                  <a:srgbClr val="C0C0C0"/>
                </a:highlight>
              </a:rPr>
              <a:t>Systems theory </a:t>
            </a:r>
          </a:p>
          <a:p>
            <a:r>
              <a:rPr lang="en-AU">
                <a:highlight>
                  <a:srgbClr val="C0C0C0"/>
                </a:highlight>
              </a:rPr>
              <a:t>Minority stigma and intersectional approaches to minority stigma </a:t>
            </a:r>
          </a:p>
          <a:p>
            <a:r>
              <a:rPr lang="en-AU">
                <a:highlight>
                  <a:srgbClr val="C0C0C0"/>
                </a:highlight>
              </a:rPr>
              <a:t>Strengths based approach</a:t>
            </a:r>
          </a:p>
          <a:p>
            <a:r>
              <a:rPr lang="en-AU">
                <a:highlight>
                  <a:srgbClr val="C0C0C0"/>
                </a:highlight>
              </a:rPr>
              <a:t>Culture Mapping  </a:t>
            </a:r>
          </a:p>
          <a:p>
            <a:pPr marL="0" indent="0">
              <a:buNone/>
            </a:pPr>
            <a:endParaRPr lang="en-AU">
              <a:highlight>
                <a:srgbClr val="C0C0C0"/>
              </a:highlight>
            </a:endParaRPr>
          </a:p>
          <a:p>
            <a:pPr marL="0" indent="0">
              <a:buNone/>
            </a:pPr>
            <a:r>
              <a:rPr lang="en-AU">
                <a:highlight>
                  <a:srgbClr val="C0C0C0"/>
                </a:highlight>
              </a:rPr>
              <a:t>These sit alongside CBT strategies and DBT strategies. </a:t>
            </a:r>
          </a:p>
        </p:txBody>
      </p:sp>
    </p:spTree>
    <p:extLst>
      <p:ext uri="{BB962C8B-B14F-4D97-AF65-F5344CB8AC3E}">
        <p14:creationId xmlns:p14="http://schemas.microsoft.com/office/powerpoint/2010/main" val="3739145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  Who am I             </a:t>
            </a:r>
          </a:p>
        </p:txBody>
      </p:sp>
      <p:pic>
        <p:nvPicPr>
          <p:cNvPr id="4" name="Picture 4" descr="Green Plant In The &lt;strong&gt;Light Bulb&lt;/strong&gt; Free Stock Photo - Public Domain ..."/>
          <p:cNvPicPr>
            <a:picLocks noGrp="1" noChangeAspect="1"/>
          </p:cNvPicPr>
          <p:nvPr>
            <p:ph idx="1"/>
          </p:nvPr>
        </p:nvPicPr>
        <p:blipFill>
          <a:blip r:embed="rId3"/>
          <a:stretch>
            <a:fillRect/>
          </a:stretch>
        </p:blipFill>
        <p:spPr>
          <a:xfrm>
            <a:off x="7376984" y="61009"/>
            <a:ext cx="4815016" cy="6549856"/>
          </a:xfrm>
          <a:prstGeom prst="rect">
            <a:avLst/>
          </a:prstGeom>
        </p:spPr>
      </p:pic>
      <p:sp>
        <p:nvSpPr>
          <p:cNvPr id="6" name="TextBox 5"/>
          <p:cNvSpPr txBox="1"/>
          <p:nvPr/>
        </p:nvSpPr>
        <p:spPr>
          <a:xfrm>
            <a:off x="116785" y="1388825"/>
            <a:ext cx="3371849"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000000"/>
                </a:solidFill>
                <a:latin typeface="Calibri"/>
              </a:rPr>
              <a:t> </a:t>
            </a:r>
          </a:p>
        </p:txBody>
      </p:sp>
      <p:sp>
        <p:nvSpPr>
          <p:cNvPr id="7" name="TextBox 6"/>
          <p:cNvSpPr txBox="1"/>
          <p:nvPr/>
        </p:nvSpPr>
        <p:spPr>
          <a:xfrm>
            <a:off x="1061136" y="2782330"/>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000000"/>
                </a:solidFill>
                <a:latin typeface="Calibri"/>
              </a:rPr>
              <a:t> </a:t>
            </a:r>
          </a:p>
        </p:txBody>
      </p:sp>
      <p:sp>
        <p:nvSpPr>
          <p:cNvPr id="10" name="TextBox 9"/>
          <p:cNvSpPr txBox="1"/>
          <p:nvPr/>
        </p:nvSpPr>
        <p:spPr>
          <a:xfrm>
            <a:off x="4467225" y="6362700"/>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 </a:t>
            </a:r>
          </a:p>
        </p:txBody>
      </p:sp>
      <p:sp>
        <p:nvSpPr>
          <p:cNvPr id="3" name="TextBox 2">
            <a:extLst>
              <a:ext uri="{FF2B5EF4-FFF2-40B4-BE49-F238E27FC236}">
                <a16:creationId xmlns:a16="http://schemas.microsoft.com/office/drawing/2014/main" id="{89173BA3-70BC-4AB2-BAB3-4B23BEAE7432}"/>
              </a:ext>
            </a:extLst>
          </p:cNvPr>
          <p:cNvSpPr txBox="1"/>
          <p:nvPr/>
        </p:nvSpPr>
        <p:spPr>
          <a:xfrm>
            <a:off x="683491" y="1690688"/>
            <a:ext cx="6012873" cy="5078313"/>
          </a:xfrm>
          <a:prstGeom prst="rect">
            <a:avLst/>
          </a:prstGeom>
          <a:noFill/>
        </p:spPr>
        <p:txBody>
          <a:bodyPr wrap="square" rtlCol="0">
            <a:spAutoFit/>
          </a:bodyPr>
          <a:lstStyle/>
          <a:p>
            <a:r>
              <a:rPr lang="en-AU"/>
              <a:t>I am a civilian </a:t>
            </a:r>
          </a:p>
          <a:p>
            <a:r>
              <a:rPr lang="en-AU"/>
              <a:t>I sit across a multitude of identities as many of us do </a:t>
            </a:r>
          </a:p>
          <a:p>
            <a:r>
              <a:rPr lang="en-AU"/>
              <a:t>I come from a naval family. </a:t>
            </a:r>
          </a:p>
          <a:p>
            <a:r>
              <a:rPr lang="en-AU"/>
              <a:t>One grandfather served in the </a:t>
            </a:r>
            <a:r>
              <a:rPr lang="en-AU" err="1"/>
              <a:t>airforce</a:t>
            </a:r>
            <a:r>
              <a:rPr lang="en-AU"/>
              <a:t>, one in the Navy </a:t>
            </a:r>
          </a:p>
          <a:p>
            <a:r>
              <a:rPr lang="en-AU"/>
              <a:t>Two of my uncles served in the Navy </a:t>
            </a:r>
          </a:p>
          <a:p>
            <a:r>
              <a:rPr lang="en-AU"/>
              <a:t>3 of my cousins served in the Navy </a:t>
            </a:r>
          </a:p>
          <a:p>
            <a:r>
              <a:rPr lang="en-AU"/>
              <a:t>I have a brother in law who serves in the QPS</a:t>
            </a:r>
          </a:p>
          <a:p>
            <a:endParaRPr lang="en-AU"/>
          </a:p>
          <a:p>
            <a:r>
              <a:rPr lang="en-AU"/>
              <a:t>I am a product of all my experiences and continually learning from the participants in my rooms who I come into contact with </a:t>
            </a:r>
          </a:p>
          <a:p>
            <a:endParaRPr lang="en-AU"/>
          </a:p>
          <a:p>
            <a:r>
              <a:rPr lang="en-AU"/>
              <a:t>I have a generalist practice and I work with a large amount of men. I also work with disability clients and work cover clients and the homeless population and I also see a small number of gender Diverse and LGBTI clientele. </a:t>
            </a:r>
          </a:p>
          <a:p>
            <a:r>
              <a:rPr lang="en-AU"/>
              <a:t>I work in an individual counselling and complex case management capacity with some family work also. </a:t>
            </a:r>
          </a:p>
        </p:txBody>
      </p:sp>
    </p:spTree>
    <p:extLst>
      <p:ext uri="{BB962C8B-B14F-4D97-AF65-F5344CB8AC3E}">
        <p14:creationId xmlns:p14="http://schemas.microsoft.com/office/powerpoint/2010/main" val="807204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93028-048D-42D2-9E18-487C7313E21A}"/>
              </a:ext>
            </a:extLst>
          </p:cNvPr>
          <p:cNvSpPr>
            <a:spLocks noGrp="1"/>
          </p:cNvSpPr>
          <p:nvPr>
            <p:ph type="title"/>
          </p:nvPr>
        </p:nvSpPr>
        <p:spPr>
          <a:xfrm>
            <a:off x="609601" y="4385066"/>
            <a:ext cx="10923638" cy="1317643"/>
          </a:xfrm>
        </p:spPr>
        <p:txBody>
          <a:bodyPr vert="horz" lIns="91440" tIns="45720" rIns="91440" bIns="45720" rtlCol="0" anchor="b">
            <a:normAutofit/>
          </a:bodyPr>
          <a:lstStyle/>
          <a:p>
            <a:r>
              <a:rPr lang="en-US" sz="5100" kern="1200">
                <a:solidFill>
                  <a:schemeClr val="tx1"/>
                </a:solidFill>
                <a:latin typeface="+mj-lt"/>
                <a:ea typeface="+mj-ea"/>
                <a:cs typeface="+mj-cs"/>
              </a:rPr>
              <a:t>         Stigma and frontline responders </a:t>
            </a:r>
          </a:p>
        </p:txBody>
      </p:sp>
      <p:sp>
        <p:nvSpPr>
          <p:cNvPr id="3" name="Content Placeholder 2">
            <a:extLst>
              <a:ext uri="{FF2B5EF4-FFF2-40B4-BE49-F238E27FC236}">
                <a16:creationId xmlns:a16="http://schemas.microsoft.com/office/drawing/2014/main" id="{31D52C96-C75C-4A6F-A234-43F9F89C0BF8}"/>
              </a:ext>
            </a:extLst>
          </p:cNvPr>
          <p:cNvSpPr>
            <a:spLocks noGrp="1"/>
          </p:cNvSpPr>
          <p:nvPr>
            <p:ph idx="1"/>
          </p:nvPr>
        </p:nvSpPr>
        <p:spPr>
          <a:xfrm>
            <a:off x="3488267" y="5702709"/>
            <a:ext cx="8094132" cy="521109"/>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Stigma. A dish of awfulness that everyone can share. </a:t>
            </a:r>
          </a:p>
        </p:txBody>
      </p:sp>
      <p:pic>
        <p:nvPicPr>
          <p:cNvPr id="4" name="Picture 4" descr="A plate of food on a table&#10;&#10;Description generated with high confidence">
            <a:extLst>
              <a:ext uri="{FF2B5EF4-FFF2-40B4-BE49-F238E27FC236}">
                <a16:creationId xmlns:a16="http://schemas.microsoft.com/office/drawing/2014/main" id="{F12DBCEC-66A2-438B-BA2B-C5BEC39955C4}"/>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4110" b="2877"/>
          <a:stretch/>
        </p:blipFill>
        <p:spPr>
          <a:xfrm>
            <a:off x="20" y="10"/>
            <a:ext cx="6095974" cy="4252522"/>
          </a:xfrm>
          <a:prstGeom prst="rect">
            <a:avLst/>
          </a:prstGeom>
        </p:spPr>
      </p:pic>
      <p:pic>
        <p:nvPicPr>
          <p:cNvPr id="8" name="Picture 8" descr="A picture containing bird, woman, man, old&#10;&#10;Description generated with very high confidence">
            <a:extLst>
              <a:ext uri="{FF2B5EF4-FFF2-40B4-BE49-F238E27FC236}">
                <a16:creationId xmlns:a16="http://schemas.microsoft.com/office/drawing/2014/main" id="{F2B43D39-CA82-4909-85AE-B8E86185D519}"/>
              </a:ext>
            </a:extLst>
          </p:cNvPr>
          <p:cNvPicPr>
            <a:picLocks noChangeAspect="1"/>
          </p:cNvPicPr>
          <p:nvPr/>
        </p:nvPicPr>
        <p:blipFill rotWithShape="1">
          <a:blip r:embed="rId5"/>
          <a:srcRect b="12787"/>
          <a:stretch/>
        </p:blipFill>
        <p:spPr>
          <a:xfrm>
            <a:off x="6095999" y="-681"/>
            <a:ext cx="6096001" cy="4253215"/>
          </a:xfrm>
          <a:prstGeom prst="rect">
            <a:avLst/>
          </a:prstGeom>
        </p:spPr>
      </p:pic>
      <p:cxnSp>
        <p:nvCxnSpPr>
          <p:cNvPr id="20" name="Straight Connector 19">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582047"/>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One way of looking at identity </a:t>
            </a:r>
          </a:p>
        </p:txBody>
      </p:sp>
      <p:pic>
        <p:nvPicPr>
          <p:cNvPr id="6" name="Picture 5" descr="A picture containing pinwheel&#10;&#10;Description generated with high confide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838200" y="1094874"/>
            <a:ext cx="3379237" cy="5082089"/>
          </a:xfrm>
        </p:spPr>
        <p:txBody>
          <a:bodyPr vert="horz" lIns="91440" tIns="45720" rIns="91440" bIns="45720" rtlCol="0" anchor="t">
            <a:normAutofit/>
          </a:bodyPr>
          <a:lstStyle/>
          <a:p>
            <a:pPr marL="0" indent="0">
              <a:buNone/>
            </a:pPr>
            <a:r>
              <a:rPr lang="en-AU" sz="1800">
                <a:highlight>
                  <a:srgbClr val="C0C0C0"/>
                </a:highlight>
              </a:rPr>
              <a:t>  </a:t>
            </a:r>
          </a:p>
        </p:txBody>
      </p:sp>
      <p:sp>
        <p:nvSpPr>
          <p:cNvPr id="4" name="TextBox 3"/>
          <p:cNvSpPr txBox="1"/>
          <p:nvPr/>
        </p:nvSpPr>
        <p:spPr>
          <a:xfrm>
            <a:off x="5197151" y="4450702"/>
            <a:ext cx="6270171" cy="369332"/>
          </a:xfrm>
          <a:prstGeom prst="rect">
            <a:avLst/>
          </a:prstGeom>
          <a:noFill/>
        </p:spPr>
        <p:txBody>
          <a:bodyPr wrap="square" rtlCol="0" anchor="t">
            <a:spAutoFit/>
          </a:bodyPr>
          <a:lstStyle/>
          <a:p>
            <a:endParaRPr lang="en-AU">
              <a:highlight>
                <a:srgbClr val="C0C0C0"/>
              </a:highlight>
            </a:endParaRPr>
          </a:p>
        </p:txBody>
      </p:sp>
      <p:sp>
        <p:nvSpPr>
          <p:cNvPr id="7" name="TextBox 6"/>
          <p:cNvSpPr txBox="1"/>
          <p:nvPr/>
        </p:nvSpPr>
        <p:spPr>
          <a:xfrm>
            <a:off x="4145902" y="358314"/>
            <a:ext cx="3900196" cy="369332"/>
          </a:xfrm>
          <a:prstGeom prst="rect">
            <a:avLst/>
          </a:prstGeom>
          <a:noFill/>
        </p:spPr>
        <p:txBody>
          <a:bodyPr wrap="square" rtlCol="0">
            <a:spAutoFit/>
          </a:bodyPr>
          <a:lstStyle/>
          <a:p>
            <a:r>
              <a:rPr lang="en-AU">
                <a:highlight>
                  <a:srgbClr val="C0C0C0"/>
                </a:highlight>
              </a:rPr>
              <a:t>A fixed point of identity approach </a:t>
            </a:r>
          </a:p>
        </p:txBody>
      </p:sp>
    </p:spTree>
    <p:extLst>
      <p:ext uri="{BB962C8B-B14F-4D97-AF65-F5344CB8AC3E}">
        <p14:creationId xmlns:p14="http://schemas.microsoft.com/office/powerpoint/2010/main" val="315285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2026298" cy="5905046"/>
          </a:xfrm>
        </p:spPr>
        <p:txBody>
          <a:bodyPr>
            <a:normAutofit/>
          </a:bodyPr>
          <a:lstStyle/>
          <a:p>
            <a:r>
              <a:rPr lang="en-AU" sz="1800" b="1"/>
              <a:t>A journey of identity  </a:t>
            </a:r>
            <a:br>
              <a:rPr lang="en-US">
                <a:latin typeface="+mj-ea"/>
                <a:cs typeface="+mj-ea"/>
              </a:rPr>
            </a:br>
            <a:br>
              <a:rPr lang="en-US">
                <a:latin typeface="+mj-ea"/>
                <a:cs typeface="+mj-ea"/>
              </a:rPr>
            </a:br>
            <a:r>
              <a:rPr lang="en-AU" sz="1800" b="1"/>
              <a:t>NO fixed end point </a:t>
            </a:r>
            <a:br>
              <a:rPr lang="en-US">
                <a:latin typeface="+mj-ea"/>
                <a:cs typeface="+mj-ea"/>
              </a:rPr>
            </a:br>
            <a:br>
              <a:rPr lang="en-US">
                <a:latin typeface="+mj-ea"/>
                <a:cs typeface="+mj-ea"/>
              </a:rPr>
            </a:br>
            <a:r>
              <a:rPr lang="en-AU" sz="1800" b="1"/>
              <a:t>As we change our identity can too – although it may not. </a:t>
            </a:r>
            <a:br>
              <a:rPr lang="en-US">
                <a:latin typeface="+mj-ea"/>
                <a:cs typeface="+mj-ea"/>
              </a:rPr>
            </a:br>
            <a:br>
              <a:rPr lang="en-US">
                <a:latin typeface="+mj-ea"/>
                <a:cs typeface="+mj-ea"/>
              </a:rPr>
            </a:br>
            <a:r>
              <a:rPr lang="en-AU" sz="1800" b="1"/>
              <a:t>many different facets to identity that sometimes come into conflict with each other</a:t>
            </a:r>
          </a:p>
        </p:txBody>
      </p:sp>
      <p:pic>
        <p:nvPicPr>
          <p:cNvPr id="5" name="Content Placeholder 4" descr="A picture containing floor&#10;&#10;Description generated with high confidenc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92554" y="-1588"/>
            <a:ext cx="9197859" cy="6858001"/>
          </a:xfrm>
        </p:spPr>
      </p:pic>
      <p:sp>
        <p:nvSpPr>
          <p:cNvPr id="6" name="TextBox 5"/>
          <p:cNvSpPr txBox="1"/>
          <p:nvPr/>
        </p:nvSpPr>
        <p:spPr>
          <a:xfrm>
            <a:off x="9927772" y="1401288"/>
            <a:ext cx="1828800" cy="369332"/>
          </a:xfrm>
          <a:prstGeom prst="rect">
            <a:avLst/>
          </a:prstGeom>
          <a:noFill/>
        </p:spPr>
        <p:txBody>
          <a:bodyPr wrap="square" rtlCol="0" anchor="t">
            <a:spAutoFit/>
          </a:bodyPr>
          <a:lstStyle/>
          <a:p>
            <a:endParaRPr lang="en-AU" b="1">
              <a:latin typeface="+mj-lt"/>
            </a:endParaRPr>
          </a:p>
        </p:txBody>
      </p:sp>
      <p:sp>
        <p:nvSpPr>
          <p:cNvPr id="7" name="TextBox 6"/>
          <p:cNvSpPr txBox="1"/>
          <p:nvPr/>
        </p:nvSpPr>
        <p:spPr>
          <a:xfrm>
            <a:off x="4665306" y="365125"/>
            <a:ext cx="3554964" cy="369332"/>
          </a:xfrm>
          <a:prstGeom prst="rect">
            <a:avLst/>
          </a:prstGeom>
          <a:solidFill>
            <a:schemeClr val="bg1"/>
          </a:solidFill>
        </p:spPr>
        <p:txBody>
          <a:bodyPr wrap="square" rtlCol="0">
            <a:spAutoFit/>
          </a:bodyPr>
          <a:lstStyle/>
          <a:p>
            <a:r>
              <a:rPr lang="en-AU"/>
              <a:t> Another way of examining identity </a:t>
            </a:r>
          </a:p>
        </p:txBody>
      </p:sp>
    </p:spTree>
    <p:extLst>
      <p:ext uri="{BB962C8B-B14F-4D97-AF65-F5344CB8AC3E}">
        <p14:creationId xmlns:p14="http://schemas.microsoft.com/office/powerpoint/2010/main" val="2212891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8CB25-107B-422C-943A-48B7840E3B48}"/>
              </a:ext>
            </a:extLst>
          </p:cNvPr>
          <p:cNvSpPr>
            <a:spLocks noGrp="1"/>
          </p:cNvSpPr>
          <p:nvPr>
            <p:ph type="title"/>
          </p:nvPr>
        </p:nvSpPr>
        <p:spPr/>
        <p:txBody>
          <a:bodyPr/>
          <a:lstStyle/>
          <a:p>
            <a:r>
              <a:rPr lang="en-AU"/>
              <a:t>  The trap of perfectionism as a cultural norm </a:t>
            </a:r>
            <a:endParaRPr lang="en-AU" sz="3200"/>
          </a:p>
        </p:txBody>
      </p:sp>
      <p:graphicFrame>
        <p:nvGraphicFramePr>
          <p:cNvPr id="4" name="Content Placeholder 3">
            <a:extLst>
              <a:ext uri="{FF2B5EF4-FFF2-40B4-BE49-F238E27FC236}">
                <a16:creationId xmlns:a16="http://schemas.microsoft.com/office/drawing/2014/main" id="{28E872C3-0D93-4412-9CDB-EA3E5850A22C}"/>
              </a:ext>
            </a:extLst>
          </p:cNvPr>
          <p:cNvGraphicFramePr>
            <a:graphicFrameLocks noGrp="1"/>
          </p:cNvGraphicFramePr>
          <p:nvPr>
            <p:ph idx="1"/>
            <p:extLst>
              <p:ext uri="{D42A27DB-BD31-4B8C-83A1-F6EECF244321}">
                <p14:modId xmlns:p14="http://schemas.microsoft.com/office/powerpoint/2010/main" val="88949357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5018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600A-A12D-4B6A-8217-8363E8012702}"/>
              </a:ext>
            </a:extLst>
          </p:cNvPr>
          <p:cNvSpPr>
            <a:spLocks noGrp="1"/>
          </p:cNvSpPr>
          <p:nvPr>
            <p:ph type="title"/>
          </p:nvPr>
        </p:nvSpPr>
        <p:spPr>
          <a:xfrm>
            <a:off x="5116878" y="629266"/>
            <a:ext cx="6422849" cy="1676603"/>
          </a:xfrm>
        </p:spPr>
        <p:txBody>
          <a:bodyPr>
            <a:normAutofit/>
          </a:bodyPr>
          <a:lstStyle/>
          <a:p>
            <a:r>
              <a:rPr lang="en-AU" sz="4400"/>
              <a:t>        Grief and Loss </a:t>
            </a:r>
          </a:p>
        </p:txBody>
      </p:sp>
      <p:sp>
        <p:nvSpPr>
          <p:cNvPr id="34" name="Rectangle 33">
            <a:extLst>
              <a:ext uri="{FF2B5EF4-FFF2-40B4-BE49-F238E27FC236}">
                <a16:creationId xmlns:a16="http://schemas.microsoft.com/office/drawing/2014/main" id="{C95B82D5-A8BB-45BF-BED8-C7B2068921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solidFill>
            <a:srgbClr val="365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9">
            <a:extLst>
              <a:ext uri="{FF2B5EF4-FFF2-40B4-BE49-F238E27FC236}">
                <a16:creationId xmlns:a16="http://schemas.microsoft.com/office/drawing/2014/main" id="{296C61EC-FBF4-4216-BE67-6C864D30A0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484632"/>
            <a:ext cx="3666744"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 flower&#10;&#10;Description automatically generated">
            <a:extLst>
              <a:ext uri="{FF2B5EF4-FFF2-40B4-BE49-F238E27FC236}">
                <a16:creationId xmlns:a16="http://schemas.microsoft.com/office/drawing/2014/main" id="{8B786491-A653-4537-A967-9454B382577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04672" y="903421"/>
            <a:ext cx="3026664" cy="2269998"/>
          </a:xfrm>
          <a:prstGeom prst="rect">
            <a:avLst/>
          </a:prstGeom>
          <a:effectLst/>
        </p:spPr>
      </p:pic>
      <p:pic>
        <p:nvPicPr>
          <p:cNvPr id="5" name="Picture 4" descr="A picture containing device&#10;&#10;Description automatically generated">
            <a:extLst>
              <a:ext uri="{FF2B5EF4-FFF2-40B4-BE49-F238E27FC236}">
                <a16:creationId xmlns:a16="http://schemas.microsoft.com/office/drawing/2014/main" id="{1FA4AFBE-7764-4CD7-ACDE-362186EE63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672" y="3671520"/>
            <a:ext cx="3026663" cy="2018047"/>
          </a:xfrm>
          <a:prstGeom prst="rect">
            <a:avLst/>
          </a:prstGeom>
        </p:spPr>
      </p:pic>
      <p:sp>
        <p:nvSpPr>
          <p:cNvPr id="3" name="Content Placeholder 2">
            <a:extLst>
              <a:ext uri="{FF2B5EF4-FFF2-40B4-BE49-F238E27FC236}">
                <a16:creationId xmlns:a16="http://schemas.microsoft.com/office/drawing/2014/main" id="{BE89AD6B-9C65-4BEC-9F57-92E602260BFB}"/>
              </a:ext>
            </a:extLst>
          </p:cNvPr>
          <p:cNvSpPr>
            <a:spLocks noGrp="1"/>
          </p:cNvSpPr>
          <p:nvPr>
            <p:ph idx="1"/>
          </p:nvPr>
        </p:nvSpPr>
        <p:spPr>
          <a:xfrm>
            <a:off x="5116880" y="2438400"/>
            <a:ext cx="6422848" cy="3785419"/>
          </a:xfrm>
        </p:spPr>
        <p:txBody>
          <a:bodyPr>
            <a:normAutofit/>
          </a:bodyPr>
          <a:lstStyle/>
          <a:p>
            <a:r>
              <a:rPr lang="en-AU" sz="2000"/>
              <a:t>Mapping grief and loss using language and education in cultural experience </a:t>
            </a:r>
          </a:p>
          <a:p>
            <a:r>
              <a:rPr lang="en-AU" sz="2000"/>
              <a:t>Allowing the participant to reframe using their language both their understanding of their work culture, the personal culture and how loss is conceptualised while gently providing information on other themes that may be useful </a:t>
            </a:r>
          </a:p>
          <a:p>
            <a:r>
              <a:rPr lang="en-AU" sz="2000"/>
              <a:t>Disenfranchised grief as an example </a:t>
            </a:r>
          </a:p>
        </p:txBody>
      </p:sp>
    </p:spTree>
    <p:extLst>
      <p:ext uri="{BB962C8B-B14F-4D97-AF65-F5344CB8AC3E}">
        <p14:creationId xmlns:p14="http://schemas.microsoft.com/office/powerpoint/2010/main" val="2128901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5"/>
              </a:gs>
              <a:gs pos="25000">
                <a:schemeClr val="accent5"/>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6003214-1344-4672-A156-D509A9A7A939}"/>
              </a:ext>
            </a:extLst>
          </p:cNvPr>
          <p:cNvSpPr>
            <a:spLocks noGrp="1"/>
          </p:cNvSpPr>
          <p:nvPr>
            <p:ph type="title"/>
          </p:nvPr>
        </p:nvSpPr>
        <p:spPr>
          <a:xfrm>
            <a:off x="1179226" y="826680"/>
            <a:ext cx="9833548" cy="1325563"/>
          </a:xfrm>
        </p:spPr>
        <p:txBody>
          <a:bodyPr vert="horz" lIns="91440" tIns="45720" rIns="91440" bIns="45720" rtlCol="0">
            <a:normAutofit/>
          </a:bodyPr>
          <a:lstStyle/>
          <a:p>
            <a:pPr algn="ctr"/>
            <a:r>
              <a:rPr lang="en-US" sz="4000" kern="1200">
                <a:solidFill>
                  <a:srgbClr val="FFFFFF"/>
                </a:solidFill>
                <a:latin typeface="+mj-lt"/>
                <a:ea typeface="+mj-ea"/>
                <a:cs typeface="+mj-cs"/>
              </a:rPr>
              <a:t>Re-alignment using language </a:t>
            </a:r>
          </a:p>
        </p:txBody>
      </p:sp>
      <p:pic>
        <p:nvPicPr>
          <p:cNvPr id="7" name="Picture 6" descr="A picture containing indoor, sitting, red, white&#10;&#10;Description automatically generated">
            <a:extLst>
              <a:ext uri="{FF2B5EF4-FFF2-40B4-BE49-F238E27FC236}">
                <a16:creationId xmlns:a16="http://schemas.microsoft.com/office/drawing/2014/main" id="{134EE681-25F5-4D30-AA9E-B8DDEACF7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913" y="3294063"/>
            <a:ext cx="2755900" cy="2346325"/>
          </a:xfrm>
          <a:prstGeom prst="rect">
            <a:avLst/>
          </a:prstGeom>
        </p:spPr>
      </p:pic>
      <p:pic>
        <p:nvPicPr>
          <p:cNvPr id="9" name="Picture 8" descr="A group of colorful aquarium&#10;&#10;Description automatically generated">
            <a:extLst>
              <a:ext uri="{FF2B5EF4-FFF2-40B4-BE49-F238E27FC236}">
                <a16:creationId xmlns:a16="http://schemas.microsoft.com/office/drawing/2014/main" id="{B9E82B67-6486-4B0E-8792-09CB743FCF8A}"/>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3916363" y="3294063"/>
            <a:ext cx="3554413" cy="2346325"/>
          </a:xfrm>
          <a:prstGeom prst="rect">
            <a:avLst/>
          </a:prstGeom>
        </p:spPr>
      </p:pic>
      <p:pic>
        <p:nvPicPr>
          <p:cNvPr id="5" name="Content Placeholder 4" descr="A necklace on a table&#10;&#10;Description automatically generated">
            <a:extLst>
              <a:ext uri="{FF2B5EF4-FFF2-40B4-BE49-F238E27FC236}">
                <a16:creationId xmlns:a16="http://schemas.microsoft.com/office/drawing/2014/main" id="{D36BCCC3-8EA0-4C5F-B930-84D121BD44C1}"/>
              </a:ext>
            </a:extLst>
          </p:cNvPr>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7553325" y="3294063"/>
            <a:ext cx="3559175" cy="2346325"/>
          </a:xfrm>
          <a:prstGeom prst="rect">
            <a:avLst/>
          </a:prstGeom>
        </p:spPr>
      </p:pic>
    </p:spTree>
    <p:extLst>
      <p:ext uri="{BB962C8B-B14F-4D97-AF65-F5344CB8AC3E}">
        <p14:creationId xmlns:p14="http://schemas.microsoft.com/office/powerpoint/2010/main" val="15914990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1629</Words>
  <Application>Microsoft Office PowerPoint</Application>
  <PresentationFormat>Widescreen</PresentationFormat>
  <Paragraphs>147</Paragraphs>
  <Slides>17</Slides>
  <Notes>17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Calibri Light</vt:lpstr>
      <vt:lpstr>Office Theme</vt:lpstr>
      <vt:lpstr>Office Theme</vt:lpstr>
      <vt:lpstr>Working with pre conceptions </vt:lpstr>
      <vt:lpstr>         Frameworks</vt:lpstr>
      <vt:lpstr>  Who am I             </vt:lpstr>
      <vt:lpstr>         Stigma and frontline responders </vt:lpstr>
      <vt:lpstr>One way of looking at identity </vt:lpstr>
      <vt:lpstr>A journey of identity    NO fixed end point   As we change our identity can too – although it may not.   many different facets to identity that sometimes come into conflict with each other</vt:lpstr>
      <vt:lpstr>  The trap of perfectionism as a cultural norm </vt:lpstr>
      <vt:lpstr>        Grief and Loss </vt:lpstr>
      <vt:lpstr>Re-alignment using language </vt:lpstr>
      <vt:lpstr>            “The distress of being unwell” </vt:lpstr>
      <vt:lpstr>     Inter-placement of therapy</vt:lpstr>
      <vt:lpstr>Exploring the paradox </vt:lpstr>
      <vt:lpstr>   Grabbing on to the practical tools  (transferable skill sets)  </vt:lpstr>
      <vt:lpstr> adjustments to experiences of a New Identity </vt:lpstr>
      <vt:lpstr>PowerPoint Presentation</vt:lpstr>
      <vt:lpstr>Re-Integration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with pre conceptions </dc:title>
  <dc:creator>Max Mackenzie</dc:creator>
  <cp:lastModifiedBy>Max Mackenzie</cp:lastModifiedBy>
  <cp:revision>109</cp:revision>
  <dcterms:created xsi:type="dcterms:W3CDTF">2019-10-19T21:56:01Z</dcterms:created>
  <dcterms:modified xsi:type="dcterms:W3CDTF">2019-10-19T23:59:42Z</dcterms:modified>
</cp:coreProperties>
</file>